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notesMasterIdLst>
    <p:notesMasterId r:id="rId44"/>
  </p:notesMasterIdLst>
  <p:handoutMasterIdLst>
    <p:handoutMasterId r:id="rId45"/>
  </p:handoutMasterIdLst>
  <p:sldIdLst>
    <p:sldId id="257" r:id="rId2"/>
    <p:sldId id="298"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08">
          <p15:clr>
            <a:srgbClr val="A4A3A4"/>
          </p15:clr>
        </p15:guide>
        <p15:guide id="2" pos="5488">
          <p15:clr>
            <a:srgbClr val="A4A3A4"/>
          </p15:clr>
        </p15:guide>
        <p15:guide id="3" pos="2827">
          <p15:clr>
            <a:srgbClr val="A4A3A4"/>
          </p15:clr>
        </p15:guide>
        <p15:guide id="4"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708"/>
        <p:guide pos="5488"/>
        <p:guide pos="2827"/>
        <p:guide pos="245"/>
      </p:guideLst>
    </p:cSldViewPr>
  </p:slideViewPr>
  <p:notesTextViewPr>
    <p:cViewPr>
      <p:scale>
        <a:sx n="1" d="1"/>
        <a:sy n="1" d="1"/>
      </p:scale>
      <p:origin x="0" y="0"/>
    </p:cViewPr>
  </p:notesTextViewPr>
  <p:notesViewPr>
    <p:cSldViewPr snapToGrid="0" showGuides="1">
      <p:cViewPr>
        <p:scale>
          <a:sx n="148" d="100"/>
          <a:sy n="148" d="100"/>
        </p:scale>
        <p:origin x="-2136" y="4208"/>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1" y="108175"/>
            <a:ext cx="4801244" cy="481727"/>
          </a:xfrm>
          <a:prstGeom prst="rect">
            <a:avLst/>
          </a:prstGeom>
        </p:spPr>
        <p:txBody>
          <a:bodyPr vert="horz" lIns="0" tIns="96661" rIns="0" bIns="96661" rtlCol="0"/>
          <a:lstStyle>
            <a:lvl1pPr algn="l">
              <a:defRPr sz="1300"/>
            </a:lvl1pPr>
          </a:lstStyle>
          <a:p>
            <a:endParaRPr lang="en-US" dirty="0"/>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50E3C336-60C2-114C-AB13-B8EE187B11CA}" type="slidenum">
              <a:rPr lang="en-US"/>
              <a:pPr/>
              <a:t>1</a:t>
            </a:fld>
            <a:endParaRPr lang="en-US"/>
          </a:p>
        </p:txBody>
      </p:sp>
      <p:sp>
        <p:nvSpPr>
          <p:cNvPr id="46083" name="Slide Image Placeholder 2"/>
          <p:cNvSpPr>
            <a:spLocks noGrp="1" noRot="1" noChangeAspect="1" noTextEdit="1"/>
          </p:cNvSpPr>
          <p:nvPr>
            <p:ph type="sldImg"/>
          </p:nvPr>
        </p:nvSpPr>
        <p:spPr>
          <a:ln/>
        </p:spPr>
      </p:sp>
      <p:sp>
        <p:nvSpPr>
          <p:cNvPr id="46084"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6856956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F4CF5CCD-2367-1F45-B57B-44F974D4C0DD}" type="slidenum">
              <a:rPr lang="en-US"/>
              <a:pPr/>
              <a:t>11</a:t>
            </a:fld>
            <a:endParaRPr lang="en-US"/>
          </a:p>
        </p:txBody>
      </p:sp>
      <p:sp>
        <p:nvSpPr>
          <p:cNvPr id="55299" name="Slide Image Placeholder 2"/>
          <p:cNvSpPr>
            <a:spLocks noGrp="1" noRot="1" noChangeAspect="1" noTextEdit="1"/>
          </p:cNvSpPr>
          <p:nvPr>
            <p:ph type="sldImg"/>
          </p:nvPr>
        </p:nvSpPr>
        <p:spPr>
          <a:ln/>
        </p:spPr>
      </p:sp>
      <p:sp>
        <p:nvSpPr>
          <p:cNvPr id="55300"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8034901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04ED42D6-02A6-5E44-903C-367B48EEDC80}" type="slidenum">
              <a:rPr lang="en-US"/>
              <a:pPr/>
              <a:t>12</a:t>
            </a:fld>
            <a:endParaRPr lang="en-US"/>
          </a:p>
        </p:txBody>
      </p:sp>
      <p:sp>
        <p:nvSpPr>
          <p:cNvPr id="56323" name="Slide Image Placeholder 2"/>
          <p:cNvSpPr>
            <a:spLocks noGrp="1" noRot="1" noChangeAspect="1" noTextEdit="1"/>
          </p:cNvSpPr>
          <p:nvPr>
            <p:ph type="sldImg"/>
          </p:nvPr>
        </p:nvSpPr>
        <p:spPr>
          <a:ln/>
        </p:spPr>
      </p:sp>
      <p:sp>
        <p:nvSpPr>
          <p:cNvPr id="56324"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797579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FC579483-C646-144F-919E-5343DC522DE6}" type="slidenum">
              <a:rPr lang="en-US"/>
              <a:pPr/>
              <a:t>13</a:t>
            </a:fld>
            <a:endParaRPr lang="en-US"/>
          </a:p>
        </p:txBody>
      </p:sp>
      <p:sp>
        <p:nvSpPr>
          <p:cNvPr id="5734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Have the students enter the data on slide 11 into their copies of the tool now.</a:t>
            </a:r>
          </a:p>
        </p:txBody>
      </p:sp>
      <p:sp>
        <p:nvSpPr>
          <p:cNvPr id="57348" name="Slide Image Placeholder 3"/>
          <p:cNvSpPr>
            <a:spLocks noGrp="1" noRot="1" noChangeAspect="1" noTextEdit="1"/>
          </p:cNvSpPr>
          <p:nvPr>
            <p:ph type="sldImg"/>
          </p:nvPr>
        </p:nvSpPr>
        <p:spPr>
          <a:ln/>
        </p:spPr>
      </p:sp>
    </p:spTree>
    <p:extLst>
      <p:ext uri="{BB962C8B-B14F-4D97-AF65-F5344CB8AC3E}">
        <p14:creationId xmlns:p14="http://schemas.microsoft.com/office/powerpoint/2010/main" val="31293726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C02BD9B2-FF05-5946-AE98-834E04B7A973}" type="slidenum">
              <a:rPr lang="en-US"/>
              <a:pPr/>
              <a:t>14</a:t>
            </a:fld>
            <a:endParaRPr lang="en-US"/>
          </a:p>
        </p:txBody>
      </p:sp>
      <p:sp>
        <p:nvSpPr>
          <p:cNvPr id="58371" name="Slide Image Placeholder 2"/>
          <p:cNvSpPr>
            <a:spLocks noGrp="1" noRot="1" noChangeAspect="1" noTextEdit="1"/>
          </p:cNvSpPr>
          <p:nvPr>
            <p:ph type="sldImg"/>
          </p:nvPr>
        </p:nvSpPr>
        <p:spPr>
          <a:ln/>
        </p:spPr>
      </p:sp>
      <p:sp>
        <p:nvSpPr>
          <p:cNvPr id="58372"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7143035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F390767A-B2A3-3A45-8EFB-D17804E1B6DD}" type="slidenum">
              <a:rPr lang="en-US"/>
              <a:pPr/>
              <a:t>15</a:t>
            </a:fld>
            <a:endParaRPr lang="en-US"/>
          </a:p>
        </p:txBody>
      </p:sp>
      <p:sp>
        <p:nvSpPr>
          <p:cNvPr id="59395" name="Slide Image Placeholder 2"/>
          <p:cNvSpPr>
            <a:spLocks noGrp="1" noRot="1" noChangeAspect="1" noTextEdit="1"/>
          </p:cNvSpPr>
          <p:nvPr>
            <p:ph type="sldImg"/>
          </p:nvPr>
        </p:nvSpPr>
        <p:spPr>
          <a:ln/>
        </p:spPr>
      </p:sp>
      <p:sp>
        <p:nvSpPr>
          <p:cNvPr id="59396"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0401152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A4166EB2-8772-4B4B-BDB3-1BE211AD91AA}" type="slidenum">
              <a:rPr lang="en-US"/>
              <a:pPr/>
              <a:t>16</a:t>
            </a:fld>
            <a:endParaRPr lang="en-US"/>
          </a:p>
        </p:txBody>
      </p:sp>
      <p:sp>
        <p:nvSpPr>
          <p:cNvPr id="60419" name="Slide Image Placeholder 2"/>
          <p:cNvSpPr>
            <a:spLocks noGrp="1" noRot="1" noChangeAspect="1" noTextEdit="1"/>
          </p:cNvSpPr>
          <p:nvPr>
            <p:ph type="sldImg"/>
          </p:nvPr>
        </p:nvSpPr>
        <p:spPr>
          <a:ln/>
        </p:spPr>
      </p:sp>
      <p:sp>
        <p:nvSpPr>
          <p:cNvPr id="60420"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4086601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E4A3A6EE-8A0B-C048-97BD-709A217F4FE8}" type="slidenum">
              <a:rPr lang="en-US"/>
              <a:pPr/>
              <a:t>17</a:t>
            </a:fld>
            <a:endParaRPr lang="en-US"/>
          </a:p>
        </p:txBody>
      </p:sp>
      <p:sp>
        <p:nvSpPr>
          <p:cNvPr id="61443" name="Slide Image Placeholder 2"/>
          <p:cNvSpPr>
            <a:spLocks noGrp="1" noRot="1" noChangeAspect="1" noTextEdit="1"/>
          </p:cNvSpPr>
          <p:nvPr>
            <p:ph type="sldImg"/>
          </p:nvPr>
        </p:nvSpPr>
        <p:spPr>
          <a:ln/>
        </p:spPr>
      </p:sp>
      <p:sp>
        <p:nvSpPr>
          <p:cNvPr id="61444"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0110975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0C197646-5331-764A-9DDC-3CA47147773E}" type="slidenum">
              <a:rPr lang="en-US"/>
              <a:pPr/>
              <a:t>18</a:t>
            </a:fld>
            <a:endParaRPr lang="en-US"/>
          </a:p>
        </p:txBody>
      </p:sp>
      <p:sp>
        <p:nvSpPr>
          <p:cNvPr id="62467" name="Slide Image Placeholder 2"/>
          <p:cNvSpPr>
            <a:spLocks noGrp="1" noRot="1" noChangeAspect="1" noTextEdit="1"/>
          </p:cNvSpPr>
          <p:nvPr>
            <p:ph type="sldImg"/>
          </p:nvPr>
        </p:nvSpPr>
        <p:spPr>
          <a:ln/>
        </p:spPr>
      </p:sp>
      <p:sp>
        <p:nvSpPr>
          <p:cNvPr id="62468"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1352821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41DE6A15-BAF7-A645-9619-90FF4E50AE8E}" type="slidenum">
              <a:rPr lang="en-US"/>
              <a:pPr/>
              <a:t>19</a:t>
            </a:fld>
            <a:endParaRPr lang="en-US"/>
          </a:p>
        </p:txBody>
      </p:sp>
      <p:sp>
        <p:nvSpPr>
          <p:cNvPr id="63491" name="Slide Image Placeholder 2"/>
          <p:cNvSpPr>
            <a:spLocks noGrp="1" noRot="1" noChangeAspect="1" noTextEdit="1"/>
          </p:cNvSpPr>
          <p:nvPr>
            <p:ph type="sldImg"/>
          </p:nvPr>
        </p:nvSpPr>
        <p:spPr>
          <a:ln/>
        </p:spPr>
      </p:sp>
      <p:sp>
        <p:nvSpPr>
          <p:cNvPr id="63492"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2801139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7F5204B6-E94D-2247-AF88-FF58DB8768FF}" type="slidenum">
              <a:rPr lang="en-US"/>
              <a:pPr/>
              <a:t>20</a:t>
            </a:fld>
            <a:endParaRPr lang="en-US"/>
          </a:p>
        </p:txBody>
      </p:sp>
      <p:sp>
        <p:nvSpPr>
          <p:cNvPr id="64515" name="Slide Image Placeholder 2"/>
          <p:cNvSpPr>
            <a:spLocks noGrp="1" noRot="1" noChangeAspect="1" noTextEdit="1"/>
          </p:cNvSpPr>
          <p:nvPr>
            <p:ph type="sldImg"/>
          </p:nvPr>
        </p:nvSpPr>
        <p:spPr>
          <a:ln/>
        </p:spPr>
      </p:sp>
      <p:sp>
        <p:nvSpPr>
          <p:cNvPr id="64516"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4570641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60169250-1E90-A34B-8F40-8016D64EC0F9}" type="slidenum">
              <a:rPr lang="en-US"/>
              <a:pPr/>
              <a:t>3</a:t>
            </a:fld>
            <a:endParaRPr lang="en-US"/>
          </a:p>
        </p:txBody>
      </p:sp>
      <p:sp>
        <p:nvSpPr>
          <p:cNvPr id="47107" name="Slide Image Placeholder 2"/>
          <p:cNvSpPr>
            <a:spLocks noGrp="1" noRot="1" noChangeAspect="1" noTextEdit="1"/>
          </p:cNvSpPr>
          <p:nvPr>
            <p:ph type="sldImg"/>
          </p:nvPr>
        </p:nvSpPr>
        <p:spPr>
          <a:ln/>
        </p:spPr>
      </p:sp>
      <p:sp>
        <p:nvSpPr>
          <p:cNvPr id="47108"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41814301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27F59259-69B3-C346-AFEE-B8154E02D76A}" type="slidenum">
              <a:rPr lang="en-US"/>
              <a:pPr/>
              <a:t>21</a:t>
            </a:fld>
            <a:endParaRPr lang="en-US"/>
          </a:p>
        </p:txBody>
      </p:sp>
      <p:sp>
        <p:nvSpPr>
          <p:cNvPr id="65539" name="Slide Image Placeholder 2"/>
          <p:cNvSpPr>
            <a:spLocks noGrp="1" noRot="1" noChangeAspect="1" noTextEdit="1"/>
          </p:cNvSpPr>
          <p:nvPr>
            <p:ph type="sldImg"/>
          </p:nvPr>
        </p:nvSpPr>
        <p:spPr>
          <a:ln/>
        </p:spPr>
      </p:sp>
      <p:sp>
        <p:nvSpPr>
          <p:cNvPr id="65540"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3609151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9A416B98-423B-B842-84A6-FBDFC88AA700}" type="slidenum">
              <a:rPr lang="en-US"/>
              <a:pPr/>
              <a:t>22</a:t>
            </a:fld>
            <a:endParaRPr lang="en-US"/>
          </a:p>
        </p:txBody>
      </p:sp>
      <p:sp>
        <p:nvSpPr>
          <p:cNvPr id="66563" name="Slide Image Placeholder 2"/>
          <p:cNvSpPr>
            <a:spLocks noGrp="1" noRot="1" noChangeAspect="1" noTextEdit="1"/>
          </p:cNvSpPr>
          <p:nvPr>
            <p:ph type="sldImg"/>
          </p:nvPr>
        </p:nvSpPr>
        <p:spPr>
          <a:ln/>
        </p:spPr>
      </p:sp>
      <p:sp>
        <p:nvSpPr>
          <p:cNvPr id="66564"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0141272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5BB3DDED-52BE-BD4A-9F58-DB4A53E940EB}" type="slidenum">
              <a:rPr lang="en-US"/>
              <a:pPr/>
              <a:t>23</a:t>
            </a:fld>
            <a:endParaRPr lang="en-US"/>
          </a:p>
        </p:txBody>
      </p:sp>
      <p:sp>
        <p:nvSpPr>
          <p:cNvPr id="67587" name="Slide Image Placeholder 2"/>
          <p:cNvSpPr>
            <a:spLocks noGrp="1" noRot="1" noChangeAspect="1" noTextEdit="1"/>
          </p:cNvSpPr>
          <p:nvPr>
            <p:ph type="sldImg"/>
          </p:nvPr>
        </p:nvSpPr>
        <p:spPr>
          <a:ln/>
        </p:spPr>
      </p:sp>
      <p:sp>
        <p:nvSpPr>
          <p:cNvPr id="67588"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4786769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C44CCC34-3C2D-424E-A3DB-885C7E278168}" type="slidenum">
              <a:rPr lang="en-US"/>
              <a:pPr/>
              <a:t>24</a:t>
            </a:fld>
            <a:endParaRPr lang="en-US"/>
          </a:p>
        </p:txBody>
      </p:sp>
      <p:sp>
        <p:nvSpPr>
          <p:cNvPr id="68611" name="Slide Image Placeholder 2"/>
          <p:cNvSpPr>
            <a:spLocks noGrp="1" noRot="1" noChangeAspect="1" noTextEdit="1"/>
          </p:cNvSpPr>
          <p:nvPr>
            <p:ph type="sldImg"/>
          </p:nvPr>
        </p:nvSpPr>
        <p:spPr>
          <a:ln/>
        </p:spPr>
      </p:sp>
      <p:sp>
        <p:nvSpPr>
          <p:cNvPr id="68612"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9942355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581DDDE4-8842-A34E-BE87-3A0BF69D2CBA}" type="slidenum">
              <a:rPr lang="en-US"/>
              <a:pPr/>
              <a:t>25</a:t>
            </a:fld>
            <a:endParaRPr lang="en-US"/>
          </a:p>
        </p:txBody>
      </p:sp>
      <p:sp>
        <p:nvSpPr>
          <p:cNvPr id="69635" name="Slide Image Placeholder 2"/>
          <p:cNvSpPr>
            <a:spLocks noGrp="1" noRot="1" noChangeAspect="1" noTextEdit="1"/>
          </p:cNvSpPr>
          <p:nvPr>
            <p:ph type="sldImg"/>
          </p:nvPr>
        </p:nvSpPr>
        <p:spPr>
          <a:ln/>
        </p:spPr>
      </p:sp>
      <p:sp>
        <p:nvSpPr>
          <p:cNvPr id="69636"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7657389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22466DEC-0877-8441-A61E-44F91A516E18}" type="slidenum">
              <a:rPr lang="en-US"/>
              <a:pPr/>
              <a:t>26</a:t>
            </a:fld>
            <a:endParaRPr lang="en-US"/>
          </a:p>
        </p:txBody>
      </p:sp>
      <p:sp>
        <p:nvSpPr>
          <p:cNvPr id="70659" name="Slide Image Placeholder 2"/>
          <p:cNvSpPr>
            <a:spLocks noGrp="1" noRot="1" noChangeAspect="1" noTextEdit="1"/>
          </p:cNvSpPr>
          <p:nvPr>
            <p:ph type="sldImg"/>
          </p:nvPr>
        </p:nvSpPr>
        <p:spPr>
          <a:ln/>
        </p:spPr>
      </p:sp>
      <p:sp>
        <p:nvSpPr>
          <p:cNvPr id="70660"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8761584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9166080D-43ED-C64F-B8B4-46E031F26C94}" type="slidenum">
              <a:rPr lang="en-US"/>
              <a:pPr/>
              <a:t>27</a:t>
            </a:fld>
            <a:endParaRPr lang="en-US"/>
          </a:p>
        </p:txBody>
      </p:sp>
      <p:sp>
        <p:nvSpPr>
          <p:cNvPr id="71683" name="Slide Image Placeholder 2"/>
          <p:cNvSpPr>
            <a:spLocks noGrp="1" noRot="1" noChangeAspect="1" noTextEdit="1"/>
          </p:cNvSpPr>
          <p:nvPr>
            <p:ph type="sldImg"/>
          </p:nvPr>
        </p:nvSpPr>
        <p:spPr>
          <a:ln/>
        </p:spPr>
      </p:sp>
      <p:sp>
        <p:nvSpPr>
          <p:cNvPr id="71684"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8416053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43C3BD0B-1280-4543-A2DD-F7E2677C1392}" type="slidenum">
              <a:rPr lang="en-US"/>
              <a:pPr/>
              <a:t>28</a:t>
            </a:fld>
            <a:endParaRPr lang="en-US"/>
          </a:p>
        </p:txBody>
      </p:sp>
      <p:sp>
        <p:nvSpPr>
          <p:cNvPr id="72707" name="Slide Image Placeholder 2"/>
          <p:cNvSpPr>
            <a:spLocks noGrp="1" noRot="1" noChangeAspect="1" noTextEdit="1"/>
          </p:cNvSpPr>
          <p:nvPr>
            <p:ph type="sldImg"/>
          </p:nvPr>
        </p:nvSpPr>
        <p:spPr>
          <a:ln/>
        </p:spPr>
      </p:sp>
      <p:sp>
        <p:nvSpPr>
          <p:cNvPr id="72708"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1522269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7185F58C-54D5-FB4F-83DA-95DCE7EC12EC}" type="slidenum">
              <a:rPr lang="en-US"/>
              <a:pPr/>
              <a:t>29</a:t>
            </a:fld>
            <a:endParaRPr lang="en-US"/>
          </a:p>
        </p:txBody>
      </p:sp>
      <p:sp>
        <p:nvSpPr>
          <p:cNvPr id="73731" name="Slide Image Placeholder 2"/>
          <p:cNvSpPr>
            <a:spLocks noGrp="1" noRot="1" noChangeAspect="1" noTextEdit="1"/>
          </p:cNvSpPr>
          <p:nvPr>
            <p:ph type="sldImg"/>
          </p:nvPr>
        </p:nvSpPr>
        <p:spPr>
          <a:ln/>
        </p:spPr>
      </p:sp>
      <p:sp>
        <p:nvSpPr>
          <p:cNvPr id="73732"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8566676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DEE96252-F0A2-B947-AADE-A2636F5FB482}" type="slidenum">
              <a:rPr lang="en-US"/>
              <a:pPr/>
              <a:t>30</a:t>
            </a:fld>
            <a:endParaRPr lang="en-US"/>
          </a:p>
        </p:txBody>
      </p:sp>
      <p:sp>
        <p:nvSpPr>
          <p:cNvPr id="74755" name="Slide Image Placeholder 2"/>
          <p:cNvSpPr>
            <a:spLocks noGrp="1" noRot="1" noChangeAspect="1" noTextEdit="1"/>
          </p:cNvSpPr>
          <p:nvPr>
            <p:ph type="sldImg"/>
          </p:nvPr>
        </p:nvSpPr>
        <p:spPr>
          <a:ln/>
        </p:spPr>
      </p:sp>
      <p:sp>
        <p:nvSpPr>
          <p:cNvPr id="74756"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8707696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12558AA4-1A0E-8B49-A285-49065179B930}" type="slidenum">
              <a:rPr lang="en-US"/>
              <a:pPr/>
              <a:t>4</a:t>
            </a:fld>
            <a:endParaRPr lang="en-US"/>
          </a:p>
        </p:txBody>
      </p:sp>
      <p:sp>
        <p:nvSpPr>
          <p:cNvPr id="48131" name="Slide Image Placeholder 2"/>
          <p:cNvSpPr>
            <a:spLocks noGrp="1" noRot="1" noChangeAspect="1" noTextEdit="1"/>
          </p:cNvSpPr>
          <p:nvPr>
            <p:ph type="sldImg"/>
          </p:nvPr>
        </p:nvSpPr>
        <p:spPr>
          <a:ln/>
        </p:spPr>
      </p:sp>
      <p:sp>
        <p:nvSpPr>
          <p:cNvPr id="48132"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529048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B519D5B6-68D0-6444-A2FE-61E355FFFF99}" type="slidenum">
              <a:rPr lang="en-US"/>
              <a:pPr/>
              <a:t>31</a:t>
            </a:fld>
            <a:endParaRPr lang="en-US"/>
          </a:p>
        </p:txBody>
      </p:sp>
      <p:sp>
        <p:nvSpPr>
          <p:cNvPr id="75779" name="Slide Image Placeholder 2"/>
          <p:cNvSpPr>
            <a:spLocks noGrp="1" noRot="1" noChangeAspect="1" noTextEdit="1"/>
          </p:cNvSpPr>
          <p:nvPr>
            <p:ph type="sldImg"/>
          </p:nvPr>
        </p:nvSpPr>
        <p:spPr>
          <a:ln/>
        </p:spPr>
      </p:sp>
      <p:sp>
        <p:nvSpPr>
          <p:cNvPr id="75780"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4078578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83F6B2EC-1CFD-3044-9FB6-CEC281E2052E}" type="slidenum">
              <a:rPr lang="en-US"/>
              <a:pPr/>
              <a:t>32</a:t>
            </a:fld>
            <a:endParaRPr lang="en-US"/>
          </a:p>
        </p:txBody>
      </p:sp>
      <p:sp>
        <p:nvSpPr>
          <p:cNvPr id="76803" name="Slide Image Placeholder 2"/>
          <p:cNvSpPr>
            <a:spLocks noGrp="1" noRot="1" noChangeAspect="1" noTextEdit="1"/>
          </p:cNvSpPr>
          <p:nvPr>
            <p:ph type="sldImg"/>
          </p:nvPr>
        </p:nvSpPr>
        <p:spPr>
          <a:ln/>
        </p:spPr>
      </p:sp>
      <p:sp>
        <p:nvSpPr>
          <p:cNvPr id="76804"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81515656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C4E69AC6-6B45-3844-BDDD-9D00E1A42004}" type="slidenum">
              <a:rPr lang="en-US"/>
              <a:pPr/>
              <a:t>33</a:t>
            </a:fld>
            <a:endParaRPr lang="en-US"/>
          </a:p>
        </p:txBody>
      </p:sp>
      <p:sp>
        <p:nvSpPr>
          <p:cNvPr id="77827" name="Slide Image Placeholder 2"/>
          <p:cNvSpPr>
            <a:spLocks noGrp="1" noRot="1" noChangeAspect="1" noTextEdit="1"/>
          </p:cNvSpPr>
          <p:nvPr>
            <p:ph type="sldImg"/>
          </p:nvPr>
        </p:nvSpPr>
        <p:spPr>
          <a:ln/>
        </p:spPr>
      </p:sp>
      <p:sp>
        <p:nvSpPr>
          <p:cNvPr id="77828"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0461371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615ED81C-5A26-9C41-B32F-10A9EF49C179}" type="slidenum">
              <a:rPr lang="en-US"/>
              <a:pPr/>
              <a:t>34</a:t>
            </a:fld>
            <a:endParaRPr lang="en-US"/>
          </a:p>
        </p:txBody>
      </p:sp>
      <p:sp>
        <p:nvSpPr>
          <p:cNvPr id="78851" name="Slide Image Placeholder 2"/>
          <p:cNvSpPr>
            <a:spLocks noGrp="1" noRot="1" noChangeAspect="1" noTextEdit="1"/>
          </p:cNvSpPr>
          <p:nvPr>
            <p:ph type="sldImg"/>
          </p:nvPr>
        </p:nvSpPr>
        <p:spPr>
          <a:ln/>
        </p:spPr>
      </p:sp>
      <p:sp>
        <p:nvSpPr>
          <p:cNvPr id="78852"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50562222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25CC7B6B-8DFB-5A4B-9671-6D1E3C85B21F}" type="slidenum">
              <a:rPr lang="en-US"/>
              <a:pPr/>
              <a:t>35</a:t>
            </a:fld>
            <a:endParaRPr lang="en-US"/>
          </a:p>
        </p:txBody>
      </p:sp>
      <p:sp>
        <p:nvSpPr>
          <p:cNvPr id="79875" name="Slide Image Placeholder 2"/>
          <p:cNvSpPr>
            <a:spLocks noGrp="1" noRot="1" noChangeAspect="1" noTextEdit="1"/>
          </p:cNvSpPr>
          <p:nvPr>
            <p:ph type="sldImg"/>
          </p:nvPr>
        </p:nvSpPr>
        <p:spPr>
          <a:ln/>
        </p:spPr>
      </p:sp>
      <p:sp>
        <p:nvSpPr>
          <p:cNvPr id="79876"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80617769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5DEB4BDE-95C4-5D41-B587-C5BB06A681DF}" type="slidenum">
              <a:rPr lang="en-US"/>
              <a:pPr/>
              <a:t>36</a:t>
            </a:fld>
            <a:endParaRPr lang="en-US"/>
          </a:p>
        </p:txBody>
      </p:sp>
      <p:sp>
        <p:nvSpPr>
          <p:cNvPr id="80899" name="Slide Image Placeholder 2"/>
          <p:cNvSpPr>
            <a:spLocks noGrp="1" noRot="1" noChangeAspect="1" noTextEdit="1"/>
          </p:cNvSpPr>
          <p:nvPr>
            <p:ph type="sldImg"/>
          </p:nvPr>
        </p:nvSpPr>
        <p:spPr>
          <a:ln/>
        </p:spPr>
      </p:sp>
      <p:sp>
        <p:nvSpPr>
          <p:cNvPr id="80900"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414543375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584FA872-5F5C-384A-A8B5-6DE445487892}" type="slidenum">
              <a:rPr lang="en-US"/>
              <a:pPr/>
              <a:t>37</a:t>
            </a:fld>
            <a:endParaRPr lang="en-US"/>
          </a:p>
        </p:txBody>
      </p:sp>
      <p:sp>
        <p:nvSpPr>
          <p:cNvPr id="81923" name="Slide Image Placeholder 2"/>
          <p:cNvSpPr>
            <a:spLocks noGrp="1" noRot="1" noChangeAspect="1" noTextEdit="1"/>
          </p:cNvSpPr>
          <p:nvPr>
            <p:ph type="sldImg"/>
          </p:nvPr>
        </p:nvSpPr>
        <p:spPr>
          <a:ln/>
        </p:spPr>
      </p:sp>
      <p:sp>
        <p:nvSpPr>
          <p:cNvPr id="81924"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59349221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F42058C0-6685-A040-975D-382C09A2EC5A}" type="slidenum">
              <a:rPr lang="en-US"/>
              <a:pPr/>
              <a:t>38</a:t>
            </a:fld>
            <a:endParaRPr lang="en-US"/>
          </a:p>
        </p:txBody>
      </p:sp>
      <p:sp>
        <p:nvSpPr>
          <p:cNvPr id="82947" name="Slide Image Placeholder 2"/>
          <p:cNvSpPr>
            <a:spLocks noGrp="1" noRot="1" noChangeAspect="1" noTextEdit="1"/>
          </p:cNvSpPr>
          <p:nvPr>
            <p:ph type="sldImg"/>
          </p:nvPr>
        </p:nvSpPr>
        <p:spPr>
          <a:ln/>
        </p:spPr>
      </p:sp>
      <p:sp>
        <p:nvSpPr>
          <p:cNvPr id="82948"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13769378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E2CA58D0-1263-8443-B8F3-FCB238948DE7}" type="slidenum">
              <a:rPr lang="en-US"/>
              <a:pPr/>
              <a:t>39</a:t>
            </a:fld>
            <a:endParaRPr lang="en-US"/>
          </a:p>
        </p:txBody>
      </p:sp>
      <p:sp>
        <p:nvSpPr>
          <p:cNvPr id="83971" name="Slide Image Placeholder 2"/>
          <p:cNvSpPr>
            <a:spLocks noGrp="1" noRot="1" noChangeAspect="1" noTextEdit="1"/>
          </p:cNvSpPr>
          <p:nvPr>
            <p:ph type="sldImg"/>
          </p:nvPr>
        </p:nvSpPr>
        <p:spPr>
          <a:ln/>
        </p:spPr>
      </p:sp>
      <p:sp>
        <p:nvSpPr>
          <p:cNvPr id="83972"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78747866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943DD659-E76E-004B-87B9-A945D4EE3317}" type="slidenum">
              <a:rPr lang="en-US"/>
              <a:pPr/>
              <a:t>40</a:t>
            </a:fld>
            <a:endParaRPr lang="en-US"/>
          </a:p>
        </p:txBody>
      </p:sp>
      <p:sp>
        <p:nvSpPr>
          <p:cNvPr id="84995" name="Slide Image Placeholder 2"/>
          <p:cNvSpPr>
            <a:spLocks noGrp="1" noRot="1" noChangeAspect="1" noTextEdit="1"/>
          </p:cNvSpPr>
          <p:nvPr>
            <p:ph type="sldImg"/>
          </p:nvPr>
        </p:nvSpPr>
        <p:spPr>
          <a:ln/>
        </p:spPr>
      </p:sp>
      <p:sp>
        <p:nvSpPr>
          <p:cNvPr id="84996"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9387587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E4D72830-BDFC-8042-891D-FFA9F40831BA}" type="slidenum">
              <a:rPr lang="en-US"/>
              <a:pPr/>
              <a:t>5</a:t>
            </a:fld>
            <a:endParaRPr lang="en-US"/>
          </a:p>
        </p:txBody>
      </p:sp>
      <p:sp>
        <p:nvSpPr>
          <p:cNvPr id="49155" name="Slide Image Placeholder 2"/>
          <p:cNvSpPr>
            <a:spLocks noGrp="1" noRot="1" noChangeAspect="1" noTextEdit="1"/>
          </p:cNvSpPr>
          <p:nvPr>
            <p:ph type="sldImg"/>
          </p:nvPr>
        </p:nvSpPr>
        <p:spPr>
          <a:ln/>
        </p:spPr>
      </p:sp>
      <p:sp>
        <p:nvSpPr>
          <p:cNvPr id="49156"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83800652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0CF07A08-EFD6-EB48-AD21-BE9D38A8623C}" type="slidenum">
              <a:rPr lang="en-US"/>
              <a:pPr/>
              <a:t>41</a:t>
            </a:fld>
            <a:endParaRPr lang="en-US"/>
          </a:p>
        </p:txBody>
      </p:sp>
      <p:sp>
        <p:nvSpPr>
          <p:cNvPr id="86019" name="Slide Image Placeholder 2"/>
          <p:cNvSpPr>
            <a:spLocks noGrp="1" noRot="1" noChangeAspect="1" noTextEdit="1"/>
          </p:cNvSpPr>
          <p:nvPr>
            <p:ph type="sldImg"/>
          </p:nvPr>
        </p:nvSpPr>
        <p:spPr>
          <a:ln/>
        </p:spPr>
      </p:sp>
      <p:sp>
        <p:nvSpPr>
          <p:cNvPr id="86020"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06333571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BBA932A9-1988-CC4D-A57C-35FD5AA9478C}" type="slidenum">
              <a:rPr lang="en-US"/>
              <a:pPr/>
              <a:t>42</a:t>
            </a:fld>
            <a:endParaRPr lang="en-US"/>
          </a:p>
        </p:txBody>
      </p:sp>
      <p:sp>
        <p:nvSpPr>
          <p:cNvPr id="87043" name="Slide Image Placeholder 2"/>
          <p:cNvSpPr>
            <a:spLocks noGrp="1" noRot="1" noChangeAspect="1" noTextEdit="1"/>
          </p:cNvSpPr>
          <p:nvPr>
            <p:ph type="sldImg"/>
          </p:nvPr>
        </p:nvSpPr>
        <p:spPr>
          <a:ln/>
        </p:spPr>
      </p:sp>
      <p:sp>
        <p:nvSpPr>
          <p:cNvPr id="87044"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4242916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949AC4CB-84F8-6847-8E80-602C81C9AB18}" type="slidenum">
              <a:rPr lang="en-US"/>
              <a:pPr/>
              <a:t>6</a:t>
            </a:fld>
            <a:endParaRPr lang="en-US"/>
          </a:p>
        </p:txBody>
      </p:sp>
      <p:sp>
        <p:nvSpPr>
          <p:cNvPr id="50179" name="Slide Image Placeholder 2"/>
          <p:cNvSpPr>
            <a:spLocks noGrp="1" noRot="1" noChangeAspect="1" noTextEdit="1"/>
          </p:cNvSpPr>
          <p:nvPr>
            <p:ph type="sldImg"/>
          </p:nvPr>
        </p:nvSpPr>
        <p:spPr>
          <a:ln/>
        </p:spPr>
      </p:sp>
      <p:sp>
        <p:nvSpPr>
          <p:cNvPr id="50180"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40302061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F939478D-A016-984C-B767-5276272B846B}" type="slidenum">
              <a:rPr lang="en-US"/>
              <a:pPr/>
              <a:t>7</a:t>
            </a:fld>
            <a:endParaRPr lang="en-US"/>
          </a:p>
        </p:txBody>
      </p:sp>
      <p:sp>
        <p:nvSpPr>
          <p:cNvPr id="51203" name="Slide Image Placeholder 2"/>
          <p:cNvSpPr>
            <a:spLocks noGrp="1" noRot="1" noChangeAspect="1" noTextEdit="1"/>
          </p:cNvSpPr>
          <p:nvPr>
            <p:ph type="sldImg"/>
          </p:nvPr>
        </p:nvSpPr>
        <p:spPr>
          <a:ln/>
        </p:spPr>
      </p:sp>
      <p:sp>
        <p:nvSpPr>
          <p:cNvPr id="51204"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914298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9B73A1CE-0DBC-7B49-BA25-7523EEF92370}" type="slidenum">
              <a:rPr lang="en-US"/>
              <a:pPr/>
              <a:t>8</a:t>
            </a:fld>
            <a:endParaRPr lang="en-US"/>
          </a:p>
        </p:txBody>
      </p:sp>
      <p:sp>
        <p:nvSpPr>
          <p:cNvPr id="52227" name="Rectangle 2"/>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t>For each of the boxes (steps) in the PROBE process, there are three slides.  The first slide describes the concept. The second slide describes how JD completed the step. The third slide shows how JD entered his data into the tool.  It</a:t>
            </a:r>
            <a:r>
              <a:rPr lang="ja-JP" altLang="en-US"/>
              <a:t>’</a:t>
            </a:r>
            <a:r>
              <a:rPr lang="en-US"/>
              <a:t>s better to show the tool than to show the slide with the tool.</a:t>
            </a:r>
          </a:p>
        </p:txBody>
      </p:sp>
      <p:sp>
        <p:nvSpPr>
          <p:cNvPr id="52228" name="Slide Image Placeholder 3"/>
          <p:cNvSpPr>
            <a:spLocks noGrp="1" noRot="1" noChangeAspect="1" noTextEdit="1"/>
          </p:cNvSpPr>
          <p:nvPr>
            <p:ph type="sldImg"/>
          </p:nvPr>
        </p:nvSpPr>
        <p:spPr>
          <a:ln/>
        </p:spPr>
      </p:sp>
    </p:spTree>
    <p:extLst>
      <p:ext uri="{BB962C8B-B14F-4D97-AF65-F5344CB8AC3E}">
        <p14:creationId xmlns:p14="http://schemas.microsoft.com/office/powerpoint/2010/main" val="30599529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0A64A322-A6FE-0345-A8DE-5646319BF657}" type="slidenum">
              <a:rPr lang="en-US"/>
              <a:pPr/>
              <a:t>9</a:t>
            </a:fld>
            <a:endParaRPr lang="en-US"/>
          </a:p>
        </p:txBody>
      </p:sp>
      <p:sp>
        <p:nvSpPr>
          <p:cNvPr id="53251" name="Slide Image Placeholder 2"/>
          <p:cNvSpPr>
            <a:spLocks noGrp="1" noRot="1" noChangeAspect="1" noTextEdit="1"/>
          </p:cNvSpPr>
          <p:nvPr>
            <p:ph type="sldImg"/>
          </p:nvPr>
        </p:nvSpPr>
        <p:spPr>
          <a:ln/>
        </p:spPr>
      </p:sp>
      <p:sp>
        <p:nvSpPr>
          <p:cNvPr id="53252"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3951150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2188" eaLnBrk="0" hangingPunct="0">
              <a:defRPr sz="1000">
                <a:solidFill>
                  <a:schemeClr val="tx1"/>
                </a:solidFill>
                <a:latin typeface="Arial" charset="0"/>
                <a:ea typeface="ＭＳ Ｐゴシック" charset="0"/>
                <a:cs typeface="ＭＳ Ｐゴシック" charset="0"/>
              </a:defRPr>
            </a:lvl1pPr>
            <a:lvl2pPr marL="742950" indent="-285750" defTabSz="992188" eaLnBrk="0" hangingPunct="0">
              <a:defRPr sz="1000">
                <a:solidFill>
                  <a:schemeClr val="tx1"/>
                </a:solidFill>
                <a:latin typeface="Arial" charset="0"/>
                <a:ea typeface="ＭＳ Ｐゴシック" charset="0"/>
              </a:defRPr>
            </a:lvl2pPr>
            <a:lvl3pPr marL="1143000" indent="-228600" defTabSz="992188" eaLnBrk="0" hangingPunct="0">
              <a:defRPr sz="1000">
                <a:solidFill>
                  <a:schemeClr val="tx1"/>
                </a:solidFill>
                <a:latin typeface="Arial" charset="0"/>
                <a:ea typeface="ＭＳ Ｐゴシック" charset="0"/>
              </a:defRPr>
            </a:lvl3pPr>
            <a:lvl4pPr marL="1600200" indent="-228600" defTabSz="992188" eaLnBrk="0" hangingPunct="0">
              <a:defRPr sz="1000">
                <a:solidFill>
                  <a:schemeClr val="tx1"/>
                </a:solidFill>
                <a:latin typeface="Arial" charset="0"/>
                <a:ea typeface="ＭＳ Ｐゴシック" charset="0"/>
              </a:defRPr>
            </a:lvl4pPr>
            <a:lvl5pPr marL="2057400" indent="-228600" defTabSz="992188" eaLnBrk="0" hangingPunct="0">
              <a:defRPr sz="1000">
                <a:solidFill>
                  <a:schemeClr val="tx1"/>
                </a:solidFill>
                <a:latin typeface="Arial" charset="0"/>
                <a:ea typeface="ＭＳ Ｐゴシック" charset="0"/>
              </a:defRPr>
            </a:lvl5pPr>
            <a:lvl6pPr marL="2514600" indent="-228600" algn="ctr" defTabSz="992188"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defTabSz="992188"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defTabSz="992188"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defTabSz="992188" eaLnBrk="0" fontAlgn="base" hangingPunct="0">
              <a:spcBef>
                <a:spcPct val="30000"/>
              </a:spcBef>
              <a:spcAft>
                <a:spcPct val="0"/>
              </a:spcAft>
              <a:defRPr sz="1000">
                <a:solidFill>
                  <a:schemeClr val="tx1"/>
                </a:solidFill>
                <a:latin typeface="Arial" charset="0"/>
                <a:ea typeface="ＭＳ Ｐゴシック" charset="0"/>
              </a:defRPr>
            </a:lvl9pPr>
          </a:lstStyle>
          <a:p>
            <a:fld id="{FB8729CE-DC3B-8B4C-992E-403C910A4782}" type="slidenum">
              <a:rPr lang="en-US"/>
              <a:pPr/>
              <a:t>10</a:t>
            </a:fld>
            <a:endParaRPr lang="en-US"/>
          </a:p>
        </p:txBody>
      </p:sp>
      <p:sp>
        <p:nvSpPr>
          <p:cNvPr id="54275" name="Slide Image Placeholder 2"/>
          <p:cNvSpPr>
            <a:spLocks noGrp="1" noRot="1" noChangeAspect="1" noTextEdit="1"/>
          </p:cNvSpPr>
          <p:nvPr>
            <p:ph type="sldImg"/>
          </p:nvPr>
        </p:nvSpPr>
        <p:spPr>
          <a:ln/>
        </p:spPr>
      </p:sp>
      <p:sp>
        <p:nvSpPr>
          <p:cNvPr id="54276" name="Notes Placeholder 3"/>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2808589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baseline="0" smtClean="0">
                <a:solidFill>
                  <a:srgbClr val="FFFFFF"/>
                </a:solidFill>
                <a:latin typeface="Arial" panose="020B0604020202020204" pitchFamily="34" charset="0"/>
                <a:cs typeface="Arial" panose="020B0604020202020204" pitchFamily="34" charset="0"/>
              </a:rPr>
              <a:t> </a:t>
            </a: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pic>
        <p:nvPicPr>
          <p:cNvPr id="16"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17" name="Rectangle 16"/>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8" name="TextBox 17"/>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9" name="Rectangle 18"/>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21"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2" name="TextBox 21"/>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spTree>
    <p:extLst>
      <p:ext uri="{BB962C8B-B14F-4D97-AF65-F5344CB8AC3E}">
        <p14:creationId xmlns:p14="http://schemas.microsoft.com/office/powerpoint/2010/main" val="67142721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3156249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447800"/>
            <a:ext cx="4151313"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8513" y="1447800"/>
            <a:ext cx="4151312"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64392414"/>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1447800"/>
            <a:ext cx="8455025" cy="4648200"/>
          </a:xfrm>
        </p:spPr>
        <p:txBody>
          <a:bodyPr/>
          <a:lstStyle/>
          <a:p>
            <a:pPr lvl="0"/>
            <a:r>
              <a:rPr lang="en-US" noProof="0" smtClean="0"/>
              <a:t>Click icon to add table</a:t>
            </a:r>
            <a:endParaRPr lang="en-US" noProof="0" smtClean="0"/>
          </a:p>
        </p:txBody>
      </p:sp>
    </p:spTree>
    <p:extLst>
      <p:ext uri="{BB962C8B-B14F-4D97-AF65-F5344CB8AC3E}">
        <p14:creationId xmlns:p14="http://schemas.microsoft.com/office/powerpoint/2010/main" val="2987373225"/>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5308439"/>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92120411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13640906"/>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447800"/>
            <a:ext cx="4151313"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8513" y="1447800"/>
            <a:ext cx="4151312"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72817650"/>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Drag picture to placeholder or click icon to add</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5120513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5532402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635150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Click icon to add picture</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1" name="Rectangle 10"/>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9" name="TextBox 18"/>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170016924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7020488"/>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Using PSP1</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102431511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Tree>
    <p:extLst>
      <p:ext uri="{BB962C8B-B14F-4D97-AF65-F5344CB8AC3E}">
        <p14:creationId xmlns:p14="http://schemas.microsoft.com/office/powerpoint/2010/main" val="25967750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36786249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78970261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79435117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74428343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Day 2 Agenda</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5" name="Rectangle 14"/>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6" name="Rectangle 1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1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Using PSP1</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0" name="TextBox 19"/>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1337533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156004983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PSP Fundamentals: Day 2 Agenda</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September 2016</a:t>
            </a:r>
          </a:p>
          <a:p>
            <a:pPr marL="0" indent="0" algn="l" eaLnBrk="0" hangingPunct="0">
              <a:lnSpc>
                <a:spcPct val="100000"/>
              </a:lnSpc>
              <a:spcBef>
                <a:spcPct val="0"/>
              </a:spcBef>
            </a:pPr>
            <a:r>
              <a:rPr lang="en-US" sz="600" b="0" spc="0" baseline="0" dirty="0" smtClean="0">
                <a:solidFill>
                  <a:schemeClr val="tx1"/>
                </a:solidFill>
                <a:latin typeface="Arial" panose="020B0604020202020204" pitchFamily="34" charset="0"/>
                <a:cs typeface="Arial" panose="020B0604020202020204" pitchFamily="34" charset="0"/>
              </a:rPr>
              <a:t> 2016 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285708" y="6470823"/>
            <a:ext cx="3816392" cy="257931"/>
          </a:xfrm>
          <a:prstGeom prst="rect">
            <a:avLst/>
          </a:prstGeom>
        </p:spPr>
      </p:pic>
      <p:sp>
        <p:nvSpPr>
          <p:cNvPr id="15" name="TextBox 14"/>
          <p:cNvSpPr txBox="1"/>
          <p:nvPr/>
        </p:nvSpPr>
        <p:spPr>
          <a:xfrm>
            <a:off x="6502400" y="6411779"/>
            <a:ext cx="1873250" cy="276999"/>
          </a:xfrm>
          <a:prstGeom prst="rect">
            <a:avLst/>
          </a:prstGeom>
          <a:noFill/>
        </p:spPr>
        <p:txBody>
          <a:bodyPr wrap="square" lIns="0" tIns="0" rIns="0" bIns="0" rtlCol="0">
            <a:spAutoFit/>
          </a:bodyPr>
          <a:lstStyle/>
          <a:p>
            <a:r>
              <a:rPr lang="en-US" sz="600" dirty="0" smtClean="0">
                <a:latin typeface="Arial"/>
                <a:cs typeface="Arial"/>
              </a:rPr>
              <a:t>This material has been approved for public release and unlimited distribution. Please see Copyright notice for non-US Government use and distribution.</a:t>
            </a:r>
            <a:endParaRPr lang="en-US" sz="500" dirty="0">
              <a:latin typeface="Arial"/>
              <a:cs typeface="Arial"/>
            </a:endParaRPr>
          </a:p>
        </p:txBody>
      </p:sp>
      <p:sp>
        <p:nvSpPr>
          <p:cNvPr id="2" name="Title Placeholder 1"/>
          <p:cNvSpPr>
            <a:spLocks noGrp="1"/>
          </p:cNvSpPr>
          <p:nvPr>
            <p:ph type="title"/>
          </p:nvPr>
        </p:nvSpPr>
        <p:spPr>
          <a:xfrm>
            <a:off x="401934" y="228988"/>
            <a:ext cx="7599066" cy="787012"/>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 Placeholder 7"/>
          <p:cNvSpPr txBox="1">
            <a:spLocks/>
          </p:cNvSpPr>
          <p:nvPr/>
        </p:nvSpPr>
        <p:spPr>
          <a:xfrm>
            <a:off x="401933" y="40191"/>
            <a:ext cx="5346933" cy="154541"/>
          </a:xfrm>
          <a:prstGeom prst="rect">
            <a:avLst/>
          </a:prstGeom>
        </p:spPr>
        <p:txBody>
          <a:bodyPr lIns="0" tIns="0" rIns="0" bIns="0"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PSP Fundamentals: Day 2 Agenda</a:t>
            </a:r>
            <a:endParaRPr lang="en-US" dirty="0"/>
          </a:p>
        </p:txBody>
      </p:sp>
    </p:spTree>
    <p:extLst>
      <p:ext uri="{BB962C8B-B14F-4D97-AF65-F5344CB8AC3E}">
        <p14:creationId xmlns:p14="http://schemas.microsoft.com/office/powerpoint/2010/main" val="2069726431"/>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680" r:id="rId17"/>
    <p:sldLayoutId id="2147483676" r:id="rId18"/>
    <p:sldLayoutId id="2147483662" r:id="rId19"/>
    <p:sldLayoutId id="2147483664" r:id="rId20"/>
    <p:sldLayoutId id="2147483672" r:id="rId21"/>
    <p:sldLayoutId id="2147483673" r:id="rId22"/>
    <p:sldLayoutId id="2147483677" r:id="rId23"/>
    <p:sldLayoutId id="2147483674" r:id="rId24"/>
    <p:sldLayoutId id="2147483675" r:id="rId25"/>
    <p:sldLayoutId id="2147483686" r:id="rId26"/>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10.emf"/><Relationship Id="rId5" Type="http://schemas.openxmlformats.org/officeDocument/2006/relationships/oleObject" Target="../embeddings/Microsoft_Word_97_-_2003_Document1.doc"/><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12.emf"/><Relationship Id="rId5" Type="http://schemas.openxmlformats.org/officeDocument/2006/relationships/oleObject" Target="../embeddings/Microsoft_Word_97_-_2003_Document2.doc"/><Relationship Id="rId4" Type="http://schemas.openxmlformats.org/officeDocument/2006/relationships/oleObject" Target="../embeddings/oleObject2.bin"/></Relationships>
</file>

<file path=ppt/slides/_rels/slide1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4.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7.xml"/><Relationship Id="rId1" Type="http://schemas.openxmlformats.org/officeDocument/2006/relationships/slideLayout" Target="../slideLayouts/slideLayout16.xml"/><Relationship Id="rId4" Type="http://schemas.openxmlformats.org/officeDocument/2006/relationships/image" Target="../media/image19.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2"/>
          <p:cNvSpPr>
            <a:spLocks noGrp="1" noChangeArrowheads="1"/>
          </p:cNvSpPr>
          <p:nvPr>
            <p:ph type="ctrTitle"/>
          </p:nvPr>
        </p:nvSpPr>
        <p:spPr>
          <a:noFill/>
        </p:spPr>
        <p:txBody>
          <a:bodyPr>
            <a:normAutofit/>
          </a:bodyPr>
          <a:lstStyle/>
          <a:p>
            <a:pPr eaLnBrk="1" hangingPunct="1"/>
            <a:r>
              <a:rPr lang="en-US" sz="2000" dirty="0">
                <a:latin typeface="Arial" charset="0"/>
              </a:rPr>
              <a:t>PSP Fundamentals</a:t>
            </a:r>
            <a:r>
              <a:rPr lang="en-US" dirty="0">
                <a:latin typeface="Arial" charset="0"/>
              </a:rPr>
              <a:t/>
            </a:r>
            <a:br>
              <a:rPr lang="en-US" dirty="0">
                <a:latin typeface="Arial" charset="0"/>
              </a:rPr>
            </a:br>
            <a:r>
              <a:rPr lang="en-US" dirty="0" smtClean="0">
                <a:latin typeface="Arial" charset="0"/>
              </a:rPr>
              <a:t>Tutorial</a:t>
            </a:r>
            <a:r>
              <a:rPr lang="en-US" dirty="0">
                <a:latin typeface="Arial" charset="0"/>
              </a:rPr>
              <a:t>: Using PSP1 with the Student </a:t>
            </a:r>
            <a:r>
              <a:rPr lang="en-US" dirty="0" smtClean="0">
                <a:latin typeface="Arial" charset="0"/>
              </a:rPr>
              <a:t>Workbook</a:t>
            </a:r>
            <a:endParaRPr lang="en-US" dirty="0">
              <a:latin typeface="Arial" charset="0"/>
            </a:endParaRPr>
          </a:p>
        </p:txBody>
      </p:sp>
    </p:spTree>
    <p:extLst>
      <p:ext uri="{BB962C8B-B14F-4D97-AF65-F5344CB8AC3E}">
        <p14:creationId xmlns:p14="http://schemas.microsoft.com/office/powerpoint/2010/main" val="2372752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333875" y="1243757"/>
            <a:ext cx="4378325" cy="3816350"/>
            <a:chOff x="4460875" y="2228850"/>
            <a:chExt cx="4378325" cy="3816350"/>
          </a:xfrm>
        </p:grpSpPr>
        <p:sp>
          <p:nvSpPr>
            <p:cNvPr id="11269" name="AutoShape 6"/>
            <p:cNvSpPr>
              <a:spLocks noChangeAspect="1" noChangeArrowheads="1" noTextEdit="1"/>
            </p:cNvSpPr>
            <p:nvPr/>
          </p:nvSpPr>
          <p:spPr bwMode="auto">
            <a:xfrm>
              <a:off x="4460875" y="2228850"/>
              <a:ext cx="4378325" cy="3816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11270" name="Rectangle 8"/>
            <p:cNvSpPr>
              <a:spLocks noChangeArrowheads="1"/>
            </p:cNvSpPr>
            <p:nvPr/>
          </p:nvSpPr>
          <p:spPr bwMode="auto">
            <a:xfrm>
              <a:off x="4465638" y="2233613"/>
              <a:ext cx="4368800" cy="3806825"/>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11271" name="Rectangle 10"/>
            <p:cNvSpPr>
              <a:spLocks noChangeArrowheads="1"/>
            </p:cNvSpPr>
            <p:nvPr/>
          </p:nvSpPr>
          <p:spPr bwMode="auto">
            <a:xfrm>
              <a:off x="4608513" y="2803525"/>
              <a:ext cx="1739900" cy="493713"/>
            </a:xfrm>
            <a:prstGeom prst="rect">
              <a:avLst/>
            </a:prstGeom>
            <a:solidFill>
              <a:srgbClr val="FFFFFF"/>
            </a:solidFill>
            <a:ln w="41275">
              <a:solidFill>
                <a:srgbClr val="020323"/>
              </a:solidFill>
              <a:miter lim="800000"/>
              <a:headEnd/>
              <a:tailEnd/>
            </a:ln>
          </p:spPr>
          <p:txBody>
            <a:bodyPr/>
            <a:lstStyle/>
            <a:p>
              <a:endParaRPr lang="en-US"/>
            </a:p>
          </p:txBody>
        </p:sp>
        <p:sp>
          <p:nvSpPr>
            <p:cNvPr id="11272" name="Rectangle 11"/>
            <p:cNvSpPr>
              <a:spLocks noChangeArrowheads="1"/>
            </p:cNvSpPr>
            <p:nvPr/>
          </p:nvSpPr>
          <p:spPr bwMode="auto">
            <a:xfrm>
              <a:off x="4832350" y="2876550"/>
              <a:ext cx="1423988" cy="3508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2300" b="1">
                  <a:solidFill>
                    <a:srgbClr val="BE3E83"/>
                  </a:solidFill>
                </a:rPr>
                <a:t>Input Data</a:t>
              </a:r>
              <a:endParaRPr lang="en-US"/>
            </a:p>
          </p:txBody>
        </p:sp>
        <p:sp>
          <p:nvSpPr>
            <p:cNvPr id="11273" name="Rectangle 12"/>
            <p:cNvSpPr>
              <a:spLocks noChangeArrowheads="1"/>
            </p:cNvSpPr>
            <p:nvPr/>
          </p:nvSpPr>
          <p:spPr bwMode="auto">
            <a:xfrm>
              <a:off x="6532563" y="3175000"/>
              <a:ext cx="1851025" cy="493713"/>
            </a:xfrm>
            <a:prstGeom prst="rect">
              <a:avLst/>
            </a:prstGeom>
            <a:solidFill>
              <a:srgbClr val="FFFFFF"/>
            </a:solidFill>
            <a:ln w="41275">
              <a:solidFill>
                <a:srgbClr val="020323"/>
              </a:solidFill>
              <a:miter lim="800000"/>
              <a:headEnd/>
              <a:tailEnd/>
            </a:ln>
          </p:spPr>
          <p:txBody>
            <a:bodyPr/>
            <a:lstStyle/>
            <a:p>
              <a:endParaRPr lang="en-US"/>
            </a:p>
          </p:txBody>
        </p:sp>
        <p:sp>
          <p:nvSpPr>
            <p:cNvPr id="11274" name="Rectangle 13"/>
            <p:cNvSpPr>
              <a:spLocks noChangeArrowheads="1"/>
            </p:cNvSpPr>
            <p:nvPr/>
          </p:nvSpPr>
          <p:spPr bwMode="auto">
            <a:xfrm>
              <a:off x="6754813" y="3248025"/>
              <a:ext cx="1536700" cy="3508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2300" b="1">
                  <a:solidFill>
                    <a:srgbClr val="BE3E83"/>
                  </a:solidFill>
                </a:rPr>
                <a:t>Linked List</a:t>
              </a:r>
              <a:endParaRPr lang="en-US"/>
            </a:p>
          </p:txBody>
        </p:sp>
        <p:sp>
          <p:nvSpPr>
            <p:cNvPr id="11275" name="Rectangle 14"/>
            <p:cNvSpPr>
              <a:spLocks noChangeArrowheads="1"/>
            </p:cNvSpPr>
            <p:nvPr/>
          </p:nvSpPr>
          <p:spPr bwMode="auto">
            <a:xfrm>
              <a:off x="4645025" y="3840163"/>
              <a:ext cx="1830388" cy="493712"/>
            </a:xfrm>
            <a:prstGeom prst="rect">
              <a:avLst/>
            </a:prstGeom>
            <a:solidFill>
              <a:srgbClr val="FFFFFF"/>
            </a:solidFill>
            <a:ln w="41275">
              <a:solidFill>
                <a:srgbClr val="020323"/>
              </a:solidFill>
              <a:miter lim="800000"/>
              <a:headEnd/>
              <a:tailEnd/>
            </a:ln>
          </p:spPr>
          <p:txBody>
            <a:bodyPr/>
            <a:lstStyle/>
            <a:p>
              <a:endParaRPr lang="en-US"/>
            </a:p>
          </p:txBody>
        </p:sp>
        <p:sp>
          <p:nvSpPr>
            <p:cNvPr id="11276" name="Rectangle 15"/>
            <p:cNvSpPr>
              <a:spLocks noChangeArrowheads="1"/>
            </p:cNvSpPr>
            <p:nvPr/>
          </p:nvSpPr>
          <p:spPr bwMode="auto">
            <a:xfrm>
              <a:off x="4870450" y="3913188"/>
              <a:ext cx="615950" cy="350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2300" b="1">
                  <a:solidFill>
                    <a:srgbClr val="BE3E83"/>
                  </a:solidFill>
                </a:rPr>
                <a:t>Calc</a:t>
              </a:r>
              <a:endParaRPr lang="en-US"/>
            </a:p>
          </p:txBody>
        </p:sp>
        <p:sp>
          <p:nvSpPr>
            <p:cNvPr id="11277" name="Rectangle 16"/>
            <p:cNvSpPr>
              <a:spLocks noChangeArrowheads="1"/>
            </p:cNvSpPr>
            <p:nvPr/>
          </p:nvSpPr>
          <p:spPr bwMode="auto">
            <a:xfrm>
              <a:off x="5387125" y="3913188"/>
              <a:ext cx="906462" cy="350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2300" b="1" dirty="0">
                  <a:solidFill>
                    <a:srgbClr val="BE3E83"/>
                  </a:solidFill>
                </a:rPr>
                <a:t>. Mean</a:t>
              </a:r>
              <a:endParaRPr lang="en-US" dirty="0"/>
            </a:p>
          </p:txBody>
        </p:sp>
        <p:sp>
          <p:nvSpPr>
            <p:cNvPr id="11278" name="Rectangle 17"/>
            <p:cNvSpPr>
              <a:spLocks noChangeArrowheads="1"/>
            </p:cNvSpPr>
            <p:nvPr/>
          </p:nvSpPr>
          <p:spPr bwMode="auto">
            <a:xfrm>
              <a:off x="5643563" y="4614863"/>
              <a:ext cx="1495425" cy="493712"/>
            </a:xfrm>
            <a:prstGeom prst="rect">
              <a:avLst/>
            </a:prstGeom>
            <a:solidFill>
              <a:srgbClr val="FFFFFF"/>
            </a:solidFill>
            <a:ln w="41275">
              <a:solidFill>
                <a:srgbClr val="020323"/>
              </a:solidFill>
              <a:miter lim="800000"/>
              <a:headEnd/>
              <a:tailEnd/>
            </a:ln>
          </p:spPr>
          <p:txBody>
            <a:bodyPr/>
            <a:lstStyle/>
            <a:p>
              <a:endParaRPr lang="en-US"/>
            </a:p>
          </p:txBody>
        </p:sp>
        <p:sp>
          <p:nvSpPr>
            <p:cNvPr id="11279" name="Rectangle 18"/>
            <p:cNvSpPr>
              <a:spLocks noChangeArrowheads="1"/>
            </p:cNvSpPr>
            <p:nvPr/>
          </p:nvSpPr>
          <p:spPr bwMode="auto">
            <a:xfrm>
              <a:off x="5867400" y="4687888"/>
              <a:ext cx="615950" cy="350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2300" b="1">
                  <a:solidFill>
                    <a:srgbClr val="BE3E83"/>
                  </a:solidFill>
                </a:rPr>
                <a:t>Calc</a:t>
              </a:r>
              <a:endParaRPr lang="en-US"/>
            </a:p>
          </p:txBody>
        </p:sp>
        <p:sp>
          <p:nvSpPr>
            <p:cNvPr id="11280" name="Rectangle 19"/>
            <p:cNvSpPr>
              <a:spLocks noChangeArrowheads="1"/>
            </p:cNvSpPr>
            <p:nvPr/>
          </p:nvSpPr>
          <p:spPr bwMode="auto">
            <a:xfrm>
              <a:off x="6367794" y="4687888"/>
              <a:ext cx="568325" cy="350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2300" b="1" dirty="0">
                  <a:solidFill>
                    <a:srgbClr val="BE3E83"/>
                  </a:solidFill>
                </a:rPr>
                <a:t>. SD</a:t>
              </a:r>
              <a:endParaRPr lang="en-US" dirty="0"/>
            </a:p>
          </p:txBody>
        </p:sp>
        <p:sp>
          <p:nvSpPr>
            <p:cNvPr id="11281" name="Rectangle 20"/>
            <p:cNvSpPr>
              <a:spLocks noChangeArrowheads="1"/>
            </p:cNvSpPr>
            <p:nvPr/>
          </p:nvSpPr>
          <p:spPr bwMode="auto">
            <a:xfrm>
              <a:off x="6308725" y="5392738"/>
              <a:ext cx="1951038" cy="493712"/>
            </a:xfrm>
            <a:prstGeom prst="rect">
              <a:avLst/>
            </a:prstGeom>
            <a:solidFill>
              <a:srgbClr val="FFFFFF"/>
            </a:solidFill>
            <a:ln w="41275">
              <a:solidFill>
                <a:srgbClr val="020323"/>
              </a:solidFill>
              <a:miter lim="800000"/>
              <a:headEnd/>
              <a:tailEnd/>
            </a:ln>
          </p:spPr>
          <p:txBody>
            <a:bodyPr/>
            <a:lstStyle/>
            <a:p>
              <a:endParaRPr lang="en-US"/>
            </a:p>
          </p:txBody>
        </p:sp>
        <p:sp>
          <p:nvSpPr>
            <p:cNvPr id="11282" name="Rectangle 21"/>
            <p:cNvSpPr>
              <a:spLocks noChangeArrowheads="1"/>
            </p:cNvSpPr>
            <p:nvPr/>
          </p:nvSpPr>
          <p:spPr bwMode="auto">
            <a:xfrm>
              <a:off x="6532563" y="5465763"/>
              <a:ext cx="1636712" cy="350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2300" b="1">
                  <a:solidFill>
                    <a:srgbClr val="BE3E83"/>
                  </a:solidFill>
                </a:rPr>
                <a:t>Print Result</a:t>
              </a:r>
              <a:endParaRPr lang="en-US"/>
            </a:p>
          </p:txBody>
        </p:sp>
        <p:grpSp>
          <p:nvGrpSpPr>
            <p:cNvPr id="11283" name="Group 24"/>
            <p:cNvGrpSpPr>
              <a:grpSpLocks/>
            </p:cNvGrpSpPr>
            <p:nvPr/>
          </p:nvGrpSpPr>
          <p:grpSpPr bwMode="auto">
            <a:xfrm>
              <a:off x="6429375" y="2913063"/>
              <a:ext cx="776288" cy="223837"/>
              <a:chOff x="4050" y="1835"/>
              <a:chExt cx="489" cy="141"/>
            </a:xfrm>
          </p:grpSpPr>
          <p:sp>
            <p:nvSpPr>
              <p:cNvPr id="11293" name="Freeform 22"/>
              <p:cNvSpPr>
                <a:spLocks/>
              </p:cNvSpPr>
              <p:nvPr/>
            </p:nvSpPr>
            <p:spPr bwMode="auto">
              <a:xfrm>
                <a:off x="4050" y="1905"/>
                <a:ext cx="345" cy="20"/>
              </a:xfrm>
              <a:custGeom>
                <a:avLst/>
                <a:gdLst>
                  <a:gd name="T0" fmla="*/ 0 w 345"/>
                  <a:gd name="T1" fmla="*/ 0 h 20"/>
                  <a:gd name="T2" fmla="*/ 1 w 345"/>
                  <a:gd name="T3" fmla="*/ 0 h 20"/>
                  <a:gd name="T4" fmla="*/ 1 w 345"/>
                  <a:gd name="T5" fmla="*/ 0 h 20"/>
                  <a:gd name="T6" fmla="*/ 51 w 345"/>
                  <a:gd name="T7" fmla="*/ 0 h 20"/>
                  <a:gd name="T8" fmla="*/ 100 w 345"/>
                  <a:gd name="T9" fmla="*/ 2 h 20"/>
                  <a:gd name="T10" fmla="*/ 147 w 345"/>
                  <a:gd name="T11" fmla="*/ 3 h 20"/>
                  <a:gd name="T12" fmla="*/ 191 w 345"/>
                  <a:gd name="T13" fmla="*/ 5 h 20"/>
                  <a:gd name="T14" fmla="*/ 234 w 345"/>
                  <a:gd name="T15" fmla="*/ 8 h 20"/>
                  <a:gd name="T16" fmla="*/ 273 w 345"/>
                  <a:gd name="T17" fmla="*/ 12 h 20"/>
                  <a:gd name="T18" fmla="*/ 311 w 345"/>
                  <a:gd name="T19" fmla="*/ 15 h 20"/>
                  <a:gd name="T20" fmla="*/ 345 w 345"/>
                  <a:gd name="T21" fmla="*/ 20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45"/>
                  <a:gd name="T34" fmla="*/ 0 h 20"/>
                  <a:gd name="T35" fmla="*/ 345 w 345"/>
                  <a:gd name="T36" fmla="*/ 20 h 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45" h="20">
                    <a:moveTo>
                      <a:pt x="0" y="0"/>
                    </a:moveTo>
                    <a:lnTo>
                      <a:pt x="1" y="0"/>
                    </a:lnTo>
                    <a:lnTo>
                      <a:pt x="51" y="0"/>
                    </a:lnTo>
                    <a:lnTo>
                      <a:pt x="100" y="2"/>
                    </a:lnTo>
                    <a:lnTo>
                      <a:pt x="147" y="3"/>
                    </a:lnTo>
                    <a:lnTo>
                      <a:pt x="191" y="5"/>
                    </a:lnTo>
                    <a:lnTo>
                      <a:pt x="234" y="8"/>
                    </a:lnTo>
                    <a:lnTo>
                      <a:pt x="273" y="12"/>
                    </a:lnTo>
                    <a:lnTo>
                      <a:pt x="311" y="15"/>
                    </a:lnTo>
                    <a:lnTo>
                      <a:pt x="345" y="20"/>
                    </a:lnTo>
                  </a:path>
                </a:pathLst>
              </a:custGeom>
              <a:noFill/>
              <a:ln w="41275">
                <a:solidFill>
                  <a:srgbClr val="FFA040"/>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1294" name="Freeform 23"/>
              <p:cNvSpPr>
                <a:spLocks/>
              </p:cNvSpPr>
              <p:nvPr/>
            </p:nvSpPr>
            <p:spPr bwMode="auto">
              <a:xfrm>
                <a:off x="4307" y="1835"/>
                <a:ext cx="232" cy="141"/>
              </a:xfrm>
              <a:custGeom>
                <a:avLst/>
                <a:gdLst>
                  <a:gd name="T0" fmla="*/ 0 w 232"/>
                  <a:gd name="T1" fmla="*/ 134 h 141"/>
                  <a:gd name="T2" fmla="*/ 232 w 232"/>
                  <a:gd name="T3" fmla="*/ 141 h 141"/>
                  <a:gd name="T4" fmla="*/ 47 w 232"/>
                  <a:gd name="T5" fmla="*/ 0 h 141"/>
                  <a:gd name="T6" fmla="*/ 88 w 232"/>
                  <a:gd name="T7" fmla="*/ 90 h 141"/>
                  <a:gd name="T8" fmla="*/ 0 w 232"/>
                  <a:gd name="T9" fmla="*/ 134 h 141"/>
                  <a:gd name="T10" fmla="*/ 0 60000 65536"/>
                  <a:gd name="T11" fmla="*/ 0 60000 65536"/>
                  <a:gd name="T12" fmla="*/ 0 60000 65536"/>
                  <a:gd name="T13" fmla="*/ 0 60000 65536"/>
                  <a:gd name="T14" fmla="*/ 0 60000 65536"/>
                  <a:gd name="T15" fmla="*/ 0 w 232"/>
                  <a:gd name="T16" fmla="*/ 0 h 141"/>
                  <a:gd name="T17" fmla="*/ 232 w 232"/>
                  <a:gd name="T18" fmla="*/ 141 h 141"/>
                </a:gdLst>
                <a:ahLst/>
                <a:cxnLst>
                  <a:cxn ang="T10">
                    <a:pos x="T0" y="T1"/>
                  </a:cxn>
                  <a:cxn ang="T11">
                    <a:pos x="T2" y="T3"/>
                  </a:cxn>
                  <a:cxn ang="T12">
                    <a:pos x="T4" y="T5"/>
                  </a:cxn>
                  <a:cxn ang="T13">
                    <a:pos x="T6" y="T7"/>
                  </a:cxn>
                  <a:cxn ang="T14">
                    <a:pos x="T8" y="T9"/>
                  </a:cxn>
                </a:cxnLst>
                <a:rect l="T15" t="T16" r="T17" b="T18"/>
                <a:pathLst>
                  <a:path w="232" h="141">
                    <a:moveTo>
                      <a:pt x="0" y="134"/>
                    </a:moveTo>
                    <a:lnTo>
                      <a:pt x="232" y="141"/>
                    </a:lnTo>
                    <a:lnTo>
                      <a:pt x="47" y="0"/>
                    </a:lnTo>
                    <a:lnTo>
                      <a:pt x="88" y="90"/>
                    </a:lnTo>
                    <a:lnTo>
                      <a:pt x="0" y="134"/>
                    </a:lnTo>
                    <a:close/>
                  </a:path>
                </a:pathLst>
              </a:custGeom>
              <a:solidFill>
                <a:srgbClr val="FFA04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grpSp>
        <p:grpSp>
          <p:nvGrpSpPr>
            <p:cNvPr id="11284" name="Group 27"/>
            <p:cNvGrpSpPr>
              <a:grpSpLocks/>
            </p:cNvGrpSpPr>
            <p:nvPr/>
          </p:nvGrpSpPr>
          <p:grpSpPr bwMode="auto">
            <a:xfrm>
              <a:off x="5765800" y="3451225"/>
              <a:ext cx="773113" cy="347663"/>
              <a:chOff x="3632" y="2174"/>
              <a:chExt cx="487" cy="219"/>
            </a:xfrm>
          </p:grpSpPr>
          <p:sp>
            <p:nvSpPr>
              <p:cNvPr id="11291" name="Freeform 25"/>
              <p:cNvSpPr>
                <a:spLocks/>
              </p:cNvSpPr>
              <p:nvPr/>
            </p:nvSpPr>
            <p:spPr bwMode="auto">
              <a:xfrm>
                <a:off x="3722" y="2185"/>
                <a:ext cx="397" cy="87"/>
              </a:xfrm>
              <a:custGeom>
                <a:avLst/>
                <a:gdLst>
                  <a:gd name="T0" fmla="*/ 0 w 397"/>
                  <a:gd name="T1" fmla="*/ 87 h 87"/>
                  <a:gd name="T2" fmla="*/ 36 w 397"/>
                  <a:gd name="T3" fmla="*/ 69 h 87"/>
                  <a:gd name="T4" fmla="*/ 77 w 397"/>
                  <a:gd name="T5" fmla="*/ 51 h 87"/>
                  <a:gd name="T6" fmla="*/ 121 w 397"/>
                  <a:gd name="T7" fmla="*/ 36 h 87"/>
                  <a:gd name="T8" fmla="*/ 171 w 397"/>
                  <a:gd name="T9" fmla="*/ 25 h 87"/>
                  <a:gd name="T10" fmla="*/ 223 w 397"/>
                  <a:gd name="T11" fmla="*/ 13 h 87"/>
                  <a:gd name="T12" fmla="*/ 279 w 397"/>
                  <a:gd name="T13" fmla="*/ 7 h 87"/>
                  <a:gd name="T14" fmla="*/ 336 w 397"/>
                  <a:gd name="T15" fmla="*/ 2 h 87"/>
                  <a:gd name="T16" fmla="*/ 397 w 397"/>
                  <a:gd name="T17" fmla="*/ 0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97"/>
                  <a:gd name="T28" fmla="*/ 0 h 87"/>
                  <a:gd name="T29" fmla="*/ 397 w 397"/>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97" h="87">
                    <a:moveTo>
                      <a:pt x="0" y="87"/>
                    </a:moveTo>
                    <a:lnTo>
                      <a:pt x="36" y="69"/>
                    </a:lnTo>
                    <a:lnTo>
                      <a:pt x="77" y="51"/>
                    </a:lnTo>
                    <a:lnTo>
                      <a:pt x="121" y="36"/>
                    </a:lnTo>
                    <a:lnTo>
                      <a:pt x="171" y="25"/>
                    </a:lnTo>
                    <a:lnTo>
                      <a:pt x="223" y="13"/>
                    </a:lnTo>
                    <a:lnTo>
                      <a:pt x="279" y="7"/>
                    </a:lnTo>
                    <a:lnTo>
                      <a:pt x="336" y="2"/>
                    </a:lnTo>
                    <a:lnTo>
                      <a:pt x="397" y="0"/>
                    </a:lnTo>
                  </a:path>
                </a:pathLst>
              </a:custGeom>
              <a:noFill/>
              <a:ln w="41275">
                <a:solidFill>
                  <a:srgbClr val="FFA040"/>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1292" name="Freeform 26"/>
              <p:cNvSpPr>
                <a:spLocks/>
              </p:cNvSpPr>
              <p:nvPr/>
            </p:nvSpPr>
            <p:spPr bwMode="auto">
              <a:xfrm>
                <a:off x="3632" y="2174"/>
                <a:ext cx="190" cy="219"/>
              </a:xfrm>
              <a:custGeom>
                <a:avLst/>
                <a:gdLst>
                  <a:gd name="T0" fmla="*/ 77 w 190"/>
                  <a:gd name="T1" fmla="*/ 0 h 219"/>
                  <a:gd name="T2" fmla="*/ 0 w 190"/>
                  <a:gd name="T3" fmla="*/ 219 h 219"/>
                  <a:gd name="T4" fmla="*/ 190 w 190"/>
                  <a:gd name="T5" fmla="*/ 86 h 219"/>
                  <a:gd name="T6" fmla="*/ 94 w 190"/>
                  <a:gd name="T7" fmla="*/ 98 h 219"/>
                  <a:gd name="T8" fmla="*/ 77 w 190"/>
                  <a:gd name="T9" fmla="*/ 0 h 219"/>
                  <a:gd name="T10" fmla="*/ 0 60000 65536"/>
                  <a:gd name="T11" fmla="*/ 0 60000 65536"/>
                  <a:gd name="T12" fmla="*/ 0 60000 65536"/>
                  <a:gd name="T13" fmla="*/ 0 60000 65536"/>
                  <a:gd name="T14" fmla="*/ 0 60000 65536"/>
                  <a:gd name="T15" fmla="*/ 0 w 190"/>
                  <a:gd name="T16" fmla="*/ 0 h 219"/>
                  <a:gd name="T17" fmla="*/ 190 w 190"/>
                  <a:gd name="T18" fmla="*/ 219 h 219"/>
                </a:gdLst>
                <a:ahLst/>
                <a:cxnLst>
                  <a:cxn ang="T10">
                    <a:pos x="T0" y="T1"/>
                  </a:cxn>
                  <a:cxn ang="T11">
                    <a:pos x="T2" y="T3"/>
                  </a:cxn>
                  <a:cxn ang="T12">
                    <a:pos x="T4" y="T5"/>
                  </a:cxn>
                  <a:cxn ang="T13">
                    <a:pos x="T6" y="T7"/>
                  </a:cxn>
                  <a:cxn ang="T14">
                    <a:pos x="T8" y="T9"/>
                  </a:cxn>
                </a:cxnLst>
                <a:rect l="T15" t="T16" r="T17" b="T18"/>
                <a:pathLst>
                  <a:path w="190" h="219">
                    <a:moveTo>
                      <a:pt x="77" y="0"/>
                    </a:moveTo>
                    <a:lnTo>
                      <a:pt x="0" y="219"/>
                    </a:lnTo>
                    <a:lnTo>
                      <a:pt x="190" y="86"/>
                    </a:lnTo>
                    <a:lnTo>
                      <a:pt x="94" y="98"/>
                    </a:lnTo>
                    <a:lnTo>
                      <a:pt x="77" y="0"/>
                    </a:lnTo>
                    <a:close/>
                  </a:path>
                </a:pathLst>
              </a:custGeom>
              <a:solidFill>
                <a:srgbClr val="FFA04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grpSp>
        <p:grpSp>
          <p:nvGrpSpPr>
            <p:cNvPr id="11285" name="Group 30"/>
            <p:cNvGrpSpPr>
              <a:grpSpLocks/>
            </p:cNvGrpSpPr>
            <p:nvPr/>
          </p:nvGrpSpPr>
          <p:grpSpPr bwMode="auto">
            <a:xfrm>
              <a:off x="6535738" y="4022725"/>
              <a:ext cx="398462" cy="554038"/>
              <a:chOff x="4117" y="2534"/>
              <a:chExt cx="251" cy="349"/>
            </a:xfrm>
          </p:grpSpPr>
          <p:sp>
            <p:nvSpPr>
              <p:cNvPr id="11289" name="Freeform 28"/>
              <p:cNvSpPr>
                <a:spLocks/>
              </p:cNvSpPr>
              <p:nvPr/>
            </p:nvSpPr>
            <p:spPr bwMode="auto">
              <a:xfrm>
                <a:off x="4117" y="2534"/>
                <a:ext cx="190" cy="196"/>
              </a:xfrm>
              <a:custGeom>
                <a:avLst/>
                <a:gdLst>
                  <a:gd name="T0" fmla="*/ 0 w 190"/>
                  <a:gd name="T1" fmla="*/ 0 h 196"/>
                  <a:gd name="T2" fmla="*/ 2 w 190"/>
                  <a:gd name="T3" fmla="*/ 0 h 196"/>
                  <a:gd name="T4" fmla="*/ 2 w 190"/>
                  <a:gd name="T5" fmla="*/ 0 h 196"/>
                  <a:gd name="T6" fmla="*/ 16 w 190"/>
                  <a:gd name="T7" fmla="*/ 2 h 196"/>
                  <a:gd name="T8" fmla="*/ 33 w 190"/>
                  <a:gd name="T9" fmla="*/ 3 h 196"/>
                  <a:gd name="T10" fmla="*/ 47 w 190"/>
                  <a:gd name="T11" fmla="*/ 8 h 196"/>
                  <a:gd name="T12" fmla="*/ 62 w 190"/>
                  <a:gd name="T13" fmla="*/ 15 h 196"/>
                  <a:gd name="T14" fmla="*/ 88 w 190"/>
                  <a:gd name="T15" fmla="*/ 31 h 196"/>
                  <a:gd name="T16" fmla="*/ 115 w 190"/>
                  <a:gd name="T17" fmla="*/ 54 h 196"/>
                  <a:gd name="T18" fmla="*/ 138 w 190"/>
                  <a:gd name="T19" fmla="*/ 83 h 196"/>
                  <a:gd name="T20" fmla="*/ 157 w 190"/>
                  <a:gd name="T21" fmla="*/ 116 h 196"/>
                  <a:gd name="T22" fmla="*/ 175 w 190"/>
                  <a:gd name="T23" fmla="*/ 154 h 196"/>
                  <a:gd name="T24" fmla="*/ 190 w 190"/>
                  <a:gd name="T25" fmla="*/ 196 h 19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0"/>
                  <a:gd name="T40" fmla="*/ 0 h 196"/>
                  <a:gd name="T41" fmla="*/ 190 w 190"/>
                  <a:gd name="T42" fmla="*/ 196 h 19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0" h="196">
                    <a:moveTo>
                      <a:pt x="0" y="0"/>
                    </a:moveTo>
                    <a:lnTo>
                      <a:pt x="2" y="0"/>
                    </a:lnTo>
                    <a:lnTo>
                      <a:pt x="16" y="2"/>
                    </a:lnTo>
                    <a:lnTo>
                      <a:pt x="33" y="3"/>
                    </a:lnTo>
                    <a:lnTo>
                      <a:pt x="47" y="8"/>
                    </a:lnTo>
                    <a:lnTo>
                      <a:pt x="62" y="15"/>
                    </a:lnTo>
                    <a:lnTo>
                      <a:pt x="88" y="31"/>
                    </a:lnTo>
                    <a:lnTo>
                      <a:pt x="115" y="54"/>
                    </a:lnTo>
                    <a:lnTo>
                      <a:pt x="138" y="83"/>
                    </a:lnTo>
                    <a:lnTo>
                      <a:pt x="157" y="116"/>
                    </a:lnTo>
                    <a:lnTo>
                      <a:pt x="175" y="154"/>
                    </a:lnTo>
                    <a:lnTo>
                      <a:pt x="190" y="196"/>
                    </a:lnTo>
                  </a:path>
                </a:pathLst>
              </a:custGeom>
              <a:noFill/>
              <a:ln w="41275">
                <a:solidFill>
                  <a:srgbClr val="FFA040"/>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1290" name="Freeform 29"/>
              <p:cNvSpPr>
                <a:spLocks/>
              </p:cNvSpPr>
              <p:nvPr/>
            </p:nvSpPr>
            <p:spPr bwMode="auto">
              <a:xfrm>
                <a:off x="4227" y="2653"/>
                <a:ext cx="141" cy="230"/>
              </a:xfrm>
              <a:custGeom>
                <a:avLst/>
                <a:gdLst>
                  <a:gd name="T0" fmla="*/ 0 w 141"/>
                  <a:gd name="T1" fmla="*/ 20 h 230"/>
                  <a:gd name="T2" fmla="*/ 101 w 141"/>
                  <a:gd name="T3" fmla="*/ 230 h 230"/>
                  <a:gd name="T4" fmla="*/ 141 w 141"/>
                  <a:gd name="T5" fmla="*/ 0 h 230"/>
                  <a:gd name="T6" fmla="*/ 80 w 141"/>
                  <a:gd name="T7" fmla="*/ 79 h 230"/>
                  <a:gd name="T8" fmla="*/ 0 w 141"/>
                  <a:gd name="T9" fmla="*/ 20 h 230"/>
                  <a:gd name="T10" fmla="*/ 0 60000 65536"/>
                  <a:gd name="T11" fmla="*/ 0 60000 65536"/>
                  <a:gd name="T12" fmla="*/ 0 60000 65536"/>
                  <a:gd name="T13" fmla="*/ 0 60000 65536"/>
                  <a:gd name="T14" fmla="*/ 0 60000 65536"/>
                  <a:gd name="T15" fmla="*/ 0 w 141"/>
                  <a:gd name="T16" fmla="*/ 0 h 230"/>
                  <a:gd name="T17" fmla="*/ 141 w 141"/>
                  <a:gd name="T18" fmla="*/ 230 h 230"/>
                </a:gdLst>
                <a:ahLst/>
                <a:cxnLst>
                  <a:cxn ang="T10">
                    <a:pos x="T0" y="T1"/>
                  </a:cxn>
                  <a:cxn ang="T11">
                    <a:pos x="T2" y="T3"/>
                  </a:cxn>
                  <a:cxn ang="T12">
                    <a:pos x="T4" y="T5"/>
                  </a:cxn>
                  <a:cxn ang="T13">
                    <a:pos x="T6" y="T7"/>
                  </a:cxn>
                  <a:cxn ang="T14">
                    <a:pos x="T8" y="T9"/>
                  </a:cxn>
                </a:cxnLst>
                <a:rect l="T15" t="T16" r="T17" b="T18"/>
                <a:pathLst>
                  <a:path w="141" h="230">
                    <a:moveTo>
                      <a:pt x="0" y="20"/>
                    </a:moveTo>
                    <a:lnTo>
                      <a:pt x="101" y="230"/>
                    </a:lnTo>
                    <a:lnTo>
                      <a:pt x="141" y="0"/>
                    </a:lnTo>
                    <a:lnTo>
                      <a:pt x="80" y="79"/>
                    </a:lnTo>
                    <a:lnTo>
                      <a:pt x="0" y="20"/>
                    </a:lnTo>
                    <a:close/>
                  </a:path>
                </a:pathLst>
              </a:custGeom>
              <a:solidFill>
                <a:srgbClr val="FFA04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grpSp>
        <p:grpSp>
          <p:nvGrpSpPr>
            <p:cNvPr id="11286" name="Group 33"/>
            <p:cNvGrpSpPr>
              <a:grpSpLocks/>
            </p:cNvGrpSpPr>
            <p:nvPr/>
          </p:nvGrpSpPr>
          <p:grpSpPr bwMode="auto">
            <a:xfrm>
              <a:off x="7204075" y="4908550"/>
              <a:ext cx="668338" cy="444500"/>
              <a:chOff x="4538" y="3092"/>
              <a:chExt cx="421" cy="280"/>
            </a:xfrm>
          </p:grpSpPr>
          <p:sp>
            <p:nvSpPr>
              <p:cNvPr id="11287" name="Freeform 31"/>
              <p:cNvSpPr>
                <a:spLocks/>
              </p:cNvSpPr>
              <p:nvPr/>
            </p:nvSpPr>
            <p:spPr bwMode="auto">
              <a:xfrm>
                <a:off x="4538" y="3092"/>
                <a:ext cx="362" cy="138"/>
              </a:xfrm>
              <a:custGeom>
                <a:avLst/>
                <a:gdLst>
                  <a:gd name="T0" fmla="*/ 0 w 362"/>
                  <a:gd name="T1" fmla="*/ 0 h 138"/>
                  <a:gd name="T2" fmla="*/ 1 w 362"/>
                  <a:gd name="T3" fmla="*/ 0 h 138"/>
                  <a:gd name="T4" fmla="*/ 1 w 362"/>
                  <a:gd name="T5" fmla="*/ 0 h 138"/>
                  <a:gd name="T6" fmla="*/ 57 w 362"/>
                  <a:gd name="T7" fmla="*/ 4 h 138"/>
                  <a:gd name="T8" fmla="*/ 111 w 362"/>
                  <a:gd name="T9" fmla="*/ 10 h 138"/>
                  <a:gd name="T10" fmla="*/ 164 w 362"/>
                  <a:gd name="T11" fmla="*/ 22 h 138"/>
                  <a:gd name="T12" fmla="*/ 211 w 362"/>
                  <a:gd name="T13" fmla="*/ 38 h 138"/>
                  <a:gd name="T14" fmla="*/ 255 w 362"/>
                  <a:gd name="T15" fmla="*/ 58 h 138"/>
                  <a:gd name="T16" fmla="*/ 296 w 362"/>
                  <a:gd name="T17" fmla="*/ 81 h 138"/>
                  <a:gd name="T18" fmla="*/ 331 w 362"/>
                  <a:gd name="T19" fmla="*/ 108 h 138"/>
                  <a:gd name="T20" fmla="*/ 362 w 362"/>
                  <a:gd name="T21" fmla="*/ 138 h 1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62"/>
                  <a:gd name="T34" fmla="*/ 0 h 138"/>
                  <a:gd name="T35" fmla="*/ 362 w 362"/>
                  <a:gd name="T36" fmla="*/ 138 h 1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62" h="138">
                    <a:moveTo>
                      <a:pt x="0" y="0"/>
                    </a:moveTo>
                    <a:lnTo>
                      <a:pt x="1" y="0"/>
                    </a:lnTo>
                    <a:lnTo>
                      <a:pt x="57" y="4"/>
                    </a:lnTo>
                    <a:lnTo>
                      <a:pt x="111" y="10"/>
                    </a:lnTo>
                    <a:lnTo>
                      <a:pt x="164" y="22"/>
                    </a:lnTo>
                    <a:lnTo>
                      <a:pt x="211" y="38"/>
                    </a:lnTo>
                    <a:lnTo>
                      <a:pt x="255" y="58"/>
                    </a:lnTo>
                    <a:lnTo>
                      <a:pt x="296" y="81"/>
                    </a:lnTo>
                    <a:lnTo>
                      <a:pt x="331" y="108"/>
                    </a:lnTo>
                    <a:lnTo>
                      <a:pt x="362" y="138"/>
                    </a:lnTo>
                  </a:path>
                </a:pathLst>
              </a:custGeom>
              <a:noFill/>
              <a:ln w="41275">
                <a:solidFill>
                  <a:srgbClr val="FFA040"/>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1288" name="Freeform 32"/>
              <p:cNvSpPr>
                <a:spLocks/>
              </p:cNvSpPr>
              <p:nvPr/>
            </p:nvSpPr>
            <p:spPr bwMode="auto">
              <a:xfrm>
                <a:off x="4808" y="3141"/>
                <a:ext cx="151" cy="231"/>
              </a:xfrm>
              <a:custGeom>
                <a:avLst/>
                <a:gdLst>
                  <a:gd name="T0" fmla="*/ 0 w 151"/>
                  <a:gd name="T1" fmla="*/ 55 h 231"/>
                  <a:gd name="T2" fmla="*/ 151 w 151"/>
                  <a:gd name="T3" fmla="*/ 231 h 231"/>
                  <a:gd name="T4" fmla="*/ 131 w 151"/>
                  <a:gd name="T5" fmla="*/ 0 h 231"/>
                  <a:gd name="T6" fmla="*/ 92 w 151"/>
                  <a:gd name="T7" fmla="*/ 91 h 231"/>
                  <a:gd name="T8" fmla="*/ 0 w 151"/>
                  <a:gd name="T9" fmla="*/ 55 h 231"/>
                  <a:gd name="T10" fmla="*/ 0 60000 65536"/>
                  <a:gd name="T11" fmla="*/ 0 60000 65536"/>
                  <a:gd name="T12" fmla="*/ 0 60000 65536"/>
                  <a:gd name="T13" fmla="*/ 0 60000 65536"/>
                  <a:gd name="T14" fmla="*/ 0 60000 65536"/>
                  <a:gd name="T15" fmla="*/ 0 w 151"/>
                  <a:gd name="T16" fmla="*/ 0 h 231"/>
                  <a:gd name="T17" fmla="*/ 151 w 151"/>
                  <a:gd name="T18" fmla="*/ 231 h 231"/>
                </a:gdLst>
                <a:ahLst/>
                <a:cxnLst>
                  <a:cxn ang="T10">
                    <a:pos x="T0" y="T1"/>
                  </a:cxn>
                  <a:cxn ang="T11">
                    <a:pos x="T2" y="T3"/>
                  </a:cxn>
                  <a:cxn ang="T12">
                    <a:pos x="T4" y="T5"/>
                  </a:cxn>
                  <a:cxn ang="T13">
                    <a:pos x="T6" y="T7"/>
                  </a:cxn>
                  <a:cxn ang="T14">
                    <a:pos x="T8" y="T9"/>
                  </a:cxn>
                </a:cxnLst>
                <a:rect l="T15" t="T16" r="T17" b="T18"/>
                <a:pathLst>
                  <a:path w="151" h="231">
                    <a:moveTo>
                      <a:pt x="0" y="55"/>
                    </a:moveTo>
                    <a:lnTo>
                      <a:pt x="151" y="231"/>
                    </a:lnTo>
                    <a:lnTo>
                      <a:pt x="131" y="0"/>
                    </a:lnTo>
                    <a:lnTo>
                      <a:pt x="92" y="91"/>
                    </a:lnTo>
                    <a:lnTo>
                      <a:pt x="0" y="55"/>
                    </a:lnTo>
                    <a:close/>
                  </a:path>
                </a:pathLst>
              </a:custGeom>
              <a:solidFill>
                <a:srgbClr val="FFA04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grpSp>
      </p:grpSp>
      <p:sp>
        <p:nvSpPr>
          <p:cNvPr id="11266" name="Rectangle 2"/>
          <p:cNvSpPr>
            <a:spLocks noGrp="1" noChangeArrowheads="1"/>
          </p:cNvSpPr>
          <p:nvPr>
            <p:ph type="title"/>
          </p:nvPr>
        </p:nvSpPr>
        <p:spPr/>
        <p:txBody>
          <a:bodyPr/>
          <a:lstStyle/>
          <a:p>
            <a:pPr eaLnBrk="1" hangingPunct="1"/>
            <a:r>
              <a:rPr lang="en-US">
                <a:latin typeface="Arial" charset="0"/>
              </a:rPr>
              <a:t>Conceptual Design</a:t>
            </a:r>
          </a:p>
        </p:txBody>
      </p:sp>
      <p:sp>
        <p:nvSpPr>
          <p:cNvPr id="11267" name="Rectangle 3"/>
          <p:cNvSpPr>
            <a:spLocks noGrp="1" noChangeArrowheads="1"/>
          </p:cNvSpPr>
          <p:nvPr>
            <p:ph idx="1"/>
          </p:nvPr>
        </p:nvSpPr>
        <p:spPr/>
        <p:txBody>
          <a:bodyPr/>
          <a:lstStyle/>
          <a:p>
            <a:pPr marL="0" indent="0" eaLnBrk="1" hangingPunct="1"/>
            <a:r>
              <a:rPr lang="en-US" sz="2100" dirty="0">
                <a:latin typeface="Arial" charset="0"/>
              </a:rPr>
              <a:t>JD first develops a conceptual design of his program.</a:t>
            </a:r>
          </a:p>
          <a:p>
            <a:pPr marL="0" indent="0" eaLnBrk="1" hangingPunct="1"/>
            <a:endParaRPr lang="en-US" sz="2100" dirty="0">
              <a:latin typeface="Arial" charset="0"/>
            </a:endParaRPr>
          </a:p>
        </p:txBody>
      </p:sp>
      <p:sp>
        <p:nvSpPr>
          <p:cNvPr id="11268" name="Rectangle 4"/>
          <p:cNvSpPr>
            <a:spLocks noGrp="1" noChangeArrowheads="1"/>
          </p:cNvSpPr>
          <p:nvPr>
            <p:ph type="body" sz="half" idx="4294967295"/>
          </p:nvPr>
        </p:nvSpPr>
        <p:spPr>
          <a:xfrm>
            <a:off x="0" y="1685925"/>
            <a:ext cx="3440113" cy="4448175"/>
          </a:xfrm>
        </p:spPr>
        <p:txBody>
          <a:bodyPr/>
          <a:lstStyle/>
          <a:p>
            <a:pPr marL="0" indent="0" eaLnBrk="1" hangingPunct="1"/>
            <a:r>
              <a:rPr lang="en-US" sz="2100" dirty="0">
                <a:latin typeface="Arial" charset="0"/>
              </a:rPr>
              <a:t>JD has a program that he can start with but it will have to be modified.  </a:t>
            </a:r>
          </a:p>
          <a:p>
            <a:pPr marL="0" indent="0" eaLnBrk="1" hangingPunct="1">
              <a:spcAft>
                <a:spcPct val="0"/>
              </a:spcAft>
            </a:pPr>
            <a:r>
              <a:rPr lang="en-US" sz="2100" dirty="0">
                <a:latin typeface="Arial" charset="0"/>
              </a:rPr>
              <a:t>He determines he will have to add the following new parts to his base.</a:t>
            </a:r>
          </a:p>
          <a:p>
            <a:pPr marL="457200" lvl="1" indent="-228600" eaLnBrk="1" hangingPunct="1">
              <a:spcAft>
                <a:spcPct val="0"/>
              </a:spcAft>
            </a:pPr>
            <a:r>
              <a:rPr lang="en-US" sz="2100" dirty="0">
                <a:latin typeface="Arial" charset="0"/>
              </a:rPr>
              <a:t>input data</a:t>
            </a:r>
          </a:p>
          <a:p>
            <a:pPr marL="457200" lvl="1" indent="-228600" eaLnBrk="1" hangingPunct="1">
              <a:spcAft>
                <a:spcPct val="0"/>
              </a:spcAft>
            </a:pPr>
            <a:r>
              <a:rPr lang="en-US" sz="2100" dirty="0">
                <a:latin typeface="Arial" charset="0"/>
              </a:rPr>
              <a:t>linked list</a:t>
            </a:r>
          </a:p>
          <a:p>
            <a:pPr marL="457200" lvl="1" indent="-228600" eaLnBrk="1" hangingPunct="1">
              <a:spcAft>
                <a:spcPct val="0"/>
              </a:spcAft>
            </a:pPr>
            <a:r>
              <a:rPr lang="en-US" sz="2100" dirty="0" err="1">
                <a:latin typeface="Arial" charset="0"/>
              </a:rPr>
              <a:t>calc_mean</a:t>
            </a:r>
            <a:endParaRPr lang="en-US" sz="2100" dirty="0">
              <a:latin typeface="Arial" charset="0"/>
            </a:endParaRPr>
          </a:p>
          <a:p>
            <a:pPr marL="457200" lvl="1" indent="-228600" eaLnBrk="1" hangingPunct="1">
              <a:spcAft>
                <a:spcPct val="0"/>
              </a:spcAft>
            </a:pPr>
            <a:r>
              <a:rPr lang="en-US" sz="2100" dirty="0">
                <a:latin typeface="Arial" charset="0"/>
              </a:rPr>
              <a:t>calc. SD</a:t>
            </a:r>
          </a:p>
          <a:p>
            <a:pPr marL="457200" lvl="1" indent="-228600" eaLnBrk="1" hangingPunct="1">
              <a:spcAft>
                <a:spcPct val="0"/>
              </a:spcAft>
            </a:pPr>
            <a:r>
              <a:rPr lang="en-US" sz="2100" dirty="0">
                <a:latin typeface="Arial" charset="0"/>
              </a:rPr>
              <a:t>print results</a:t>
            </a:r>
          </a:p>
        </p:txBody>
      </p:sp>
    </p:spTree>
    <p:extLst>
      <p:ext uri="{BB962C8B-B14F-4D97-AF65-F5344CB8AC3E}">
        <p14:creationId xmlns:p14="http://schemas.microsoft.com/office/powerpoint/2010/main" val="7973892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Grp="1" noChangeArrowheads="1"/>
          </p:cNvSpPr>
          <p:nvPr>
            <p:ph type="title"/>
          </p:nvPr>
        </p:nvSpPr>
        <p:spPr/>
        <p:txBody>
          <a:bodyPr/>
          <a:lstStyle/>
          <a:p>
            <a:pPr eaLnBrk="1" hangingPunct="1"/>
            <a:r>
              <a:rPr lang="en-US">
                <a:latin typeface="Arial" charset="0"/>
              </a:rPr>
              <a:t>Identify and Size Proxies</a:t>
            </a:r>
          </a:p>
        </p:txBody>
      </p:sp>
      <p:sp>
        <p:nvSpPr>
          <p:cNvPr id="12291" name="Rectangle 3"/>
          <p:cNvSpPr>
            <a:spLocks noGrp="1" noChangeArrowheads="1"/>
          </p:cNvSpPr>
          <p:nvPr>
            <p:ph idx="1"/>
          </p:nvPr>
        </p:nvSpPr>
        <p:spPr/>
        <p:txBody>
          <a:bodyPr/>
          <a:lstStyle/>
          <a:p>
            <a:pPr marL="0" indent="0" eaLnBrk="1" hangingPunct="1"/>
            <a:r>
              <a:rPr lang="en-US" dirty="0">
                <a:latin typeface="Arial" charset="0"/>
              </a:rPr>
              <a:t>The size of an added part is determined by using a proxy.</a:t>
            </a:r>
          </a:p>
          <a:p>
            <a:pPr lvl="1" eaLnBrk="1" hangingPunct="1"/>
            <a:r>
              <a:rPr lang="en-US" dirty="0">
                <a:latin typeface="Arial" charset="0"/>
              </a:rPr>
              <a:t>Identify the part type, for example, calculation or IO.</a:t>
            </a:r>
          </a:p>
          <a:p>
            <a:pPr lvl="1" eaLnBrk="1" hangingPunct="1"/>
            <a:r>
              <a:rPr lang="en-US" dirty="0">
                <a:latin typeface="Arial" charset="0"/>
              </a:rPr>
              <a:t>Estimate the number of items, for example, methods.</a:t>
            </a:r>
          </a:p>
          <a:p>
            <a:pPr lvl="1" eaLnBrk="1" hangingPunct="1"/>
            <a:r>
              <a:rPr lang="en-US" dirty="0">
                <a:latin typeface="Arial" charset="0"/>
              </a:rPr>
              <a:t>Estimate the relative size of each part by comparing to the sizes of parts historically produced.</a:t>
            </a:r>
          </a:p>
          <a:p>
            <a:pPr lvl="1" eaLnBrk="1" hangingPunct="1"/>
            <a:r>
              <a:rPr lang="en-US" dirty="0">
                <a:latin typeface="Arial" charset="0"/>
              </a:rPr>
              <a:t>Calculate the estimated size = size of an item * number of items.</a:t>
            </a:r>
          </a:p>
        </p:txBody>
      </p:sp>
    </p:spTree>
    <p:extLst>
      <p:ext uri="{BB962C8B-B14F-4D97-AF65-F5344CB8AC3E}">
        <p14:creationId xmlns:p14="http://schemas.microsoft.com/office/powerpoint/2010/main" val="38270537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title"/>
          </p:nvPr>
        </p:nvSpPr>
        <p:spPr/>
        <p:txBody>
          <a:bodyPr>
            <a:normAutofit/>
          </a:bodyPr>
          <a:lstStyle/>
          <a:p>
            <a:pPr eaLnBrk="1" hangingPunct="1"/>
            <a:r>
              <a:rPr lang="en-US">
                <a:latin typeface="Arial" charset="0"/>
              </a:rPr>
              <a:t>JD</a:t>
            </a:r>
            <a:r>
              <a:rPr lang="ja-JP" altLang="en-US">
                <a:latin typeface="Arial" charset="0"/>
              </a:rPr>
              <a:t>’</a:t>
            </a:r>
            <a:r>
              <a:rPr lang="en-US">
                <a:latin typeface="Arial" charset="0"/>
              </a:rPr>
              <a:t>s Added Parts</a:t>
            </a:r>
          </a:p>
        </p:txBody>
      </p:sp>
      <p:graphicFrame>
        <p:nvGraphicFramePr>
          <p:cNvPr id="11" name="Group 197"/>
          <p:cNvGraphicFramePr>
            <a:graphicFrameLocks noGrp="1"/>
          </p:cNvGraphicFramePr>
          <p:nvPr>
            <p:ph idx="1"/>
            <p:extLst>
              <p:ext uri="{D42A27DB-BD31-4B8C-83A1-F6EECF244321}">
                <p14:modId xmlns:p14="http://schemas.microsoft.com/office/powerpoint/2010/main" val="3436630360"/>
              </p:ext>
            </p:extLst>
          </p:nvPr>
        </p:nvGraphicFramePr>
        <p:xfrm>
          <a:off x="388938" y="1123950"/>
          <a:ext cx="4062412" cy="2538413"/>
        </p:xfrm>
        <a:graphic>
          <a:graphicData uri="http://schemas.openxmlformats.org/drawingml/2006/table">
            <a:tbl>
              <a:tblPr/>
              <a:tblGrid>
                <a:gridCol w="1400175"/>
                <a:gridCol w="706437"/>
                <a:gridCol w="1055688"/>
                <a:gridCol w="900112"/>
              </a:tblGrid>
              <a:tr h="823862">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457200" algn="r"/>
                          <a:tab pos="3200400" algn="ctr"/>
                          <a:tab pos="6337300" algn="r"/>
                        </a:tabLst>
                      </a:pPr>
                      <a:r>
                        <a:rPr kumimoji="0" lang="en-US" sz="1600" b="1" i="0" u="none" strike="noStrike" cap="none" normalizeH="0" baseline="0" dirty="0" smtClean="0">
                          <a:ln>
                            <a:noFill/>
                          </a:ln>
                          <a:solidFill>
                            <a:schemeClr val="tx1"/>
                          </a:solidFill>
                          <a:effectLst/>
                          <a:latin typeface="Times" pitchFamily="18" charset="0"/>
                          <a:cs typeface="Times New Roman" pitchFamily="18" charset="0"/>
                        </a:rPr>
                        <a:t>Parts (classes)</a:t>
                      </a:r>
                      <a:endParaRPr kumimoji="0" lang="en-US" sz="3200" b="0" i="0" u="none" strike="noStrike" cap="none" normalizeH="0" baseline="0" dirty="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pitchFamily="18" charset="0"/>
                          <a:cs typeface="Times New Roman" pitchFamily="18" charset="0"/>
                        </a:rPr>
                        <a:t>Type</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pitchFamily="18" charset="0"/>
                          <a:cs typeface="Times New Roman" pitchFamily="18" charset="0"/>
                        </a:rPr>
                        <a:t>Items (methods)</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pitchFamily="18" charset="0"/>
                          <a:cs typeface="Times New Roman" pitchFamily="18" charset="0"/>
                        </a:rPr>
                        <a:t>Relative</a:t>
                      </a:r>
                      <a:endParaRPr kumimoji="0" lang="en-US" sz="1400" b="0" i="0" u="none" strike="noStrike" cap="none" normalizeH="0" baseline="0" smtClean="0">
                        <a:ln>
                          <a:noFill/>
                        </a:ln>
                        <a:solidFill>
                          <a:schemeClr val="tx1"/>
                        </a:solidFill>
                        <a:effectLst/>
                        <a:latin typeface="Times New Roman" pitchFamily="18" charset="0"/>
                        <a:ea typeface="ＭＳ Ｐゴシック" pitchFamily="1" charset="-128"/>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pitchFamily="18" charset="0"/>
                          <a:cs typeface="Times New Roman" pitchFamily="18" charset="0"/>
                        </a:rPr>
                        <a:t>size</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triangle" w="med" len="med"/>
                    </a:lnB>
                    <a:lnTlToBr>
                      <a:noFill/>
                    </a:lnTlToBr>
                    <a:lnBlToTr>
                      <a:noFill/>
                    </a:lnBlToTr>
                    <a:noFill/>
                  </a:tcPr>
                </a:tc>
              </a:tr>
              <a:tr h="36990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Input_data</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I/O</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1</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M</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triangle" w="med" len="med"/>
                    </a:lnB>
                    <a:lnTlToBr>
                      <a:noFill/>
                    </a:lnTlToBr>
                    <a:lnBlToTr>
                      <a:noFill/>
                    </a:lnBlToTr>
                    <a:noFill/>
                  </a:tcPr>
                </a:tc>
              </a:tr>
              <a:tr h="336162">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Linked_list</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data</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5</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M</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triangle" w="med" len="med"/>
                    </a:lnB>
                    <a:lnTlToBr>
                      <a:noFill/>
                    </a:lnTlToBr>
                    <a:lnBlToTr>
                      <a:noFill/>
                    </a:lnBlToTr>
                    <a:noFill/>
                  </a:tcPr>
                </a:tc>
              </a:tr>
              <a:tr h="336162">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Calc_mean</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Calc</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1</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M</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triangle" w="med" len="med"/>
                    </a:lnB>
                    <a:lnTlToBr>
                      <a:noFill/>
                    </a:lnTlToBr>
                    <a:lnBlToTr>
                      <a:noFill/>
                    </a:lnBlToTr>
                    <a:noFill/>
                  </a:tcPr>
                </a:tc>
              </a:tr>
              <a:tr h="336162">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Calc_sd</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Calc</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1</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L</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triangle" w="med" len="med"/>
                    </a:lnB>
                    <a:lnTlToBr>
                      <a:noFill/>
                    </a:lnTlToBr>
                    <a:lnBlToTr>
                      <a:noFill/>
                    </a:lnBlToTr>
                    <a:noFill/>
                  </a:tcPr>
                </a:tc>
              </a:tr>
              <a:tr h="336162">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Print_result</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I/O</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1</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pitchFamily="18" charset="0"/>
                          <a:cs typeface="Times New Roman" pitchFamily="18" charset="0"/>
                        </a:rPr>
                        <a:t>L</a:t>
                      </a:r>
                      <a:endParaRPr kumimoji="0" lang="en-US" sz="3200" b="0" i="0" u="none" strike="noStrike" cap="none" normalizeH="0" baseline="0" dirty="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2" name="Rectangle 69"/>
          <p:cNvSpPr>
            <a:spLocks noChangeArrowheads="1"/>
          </p:cNvSpPr>
          <p:nvPr/>
        </p:nvSpPr>
        <p:spPr bwMode="gray">
          <a:xfrm>
            <a:off x="407989" y="4257675"/>
            <a:ext cx="2929684" cy="1174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algn="l">
              <a:spcBef>
                <a:spcPct val="0"/>
              </a:spcBef>
              <a:spcAft>
                <a:spcPct val="50000"/>
              </a:spcAft>
              <a:buSzPct val="70000"/>
            </a:pPr>
            <a:r>
              <a:rPr lang="en-US" sz="2000" dirty="0">
                <a:latin typeface="Arial"/>
                <a:cs typeface="Arial"/>
              </a:rPr>
              <a:t>Since JD </a:t>
            </a:r>
            <a:r>
              <a:rPr lang="en-US" sz="2000" dirty="0" err="1">
                <a:latin typeface="Arial"/>
                <a:cs typeface="Arial"/>
              </a:rPr>
              <a:t>doesn</a:t>
            </a:r>
            <a:r>
              <a:rPr lang="ja-JP" altLang="en-US" sz="2000" dirty="0">
                <a:latin typeface="Arial"/>
                <a:cs typeface="Arial"/>
              </a:rPr>
              <a:t>’</a:t>
            </a:r>
            <a:r>
              <a:rPr lang="en-US" sz="2000" dirty="0">
                <a:latin typeface="Arial"/>
                <a:cs typeface="Arial"/>
              </a:rPr>
              <a:t>t have historical data, he uses the C++ table in the text.</a:t>
            </a:r>
          </a:p>
        </p:txBody>
      </p:sp>
      <p:graphicFrame>
        <p:nvGraphicFramePr>
          <p:cNvPr id="13" name="Object 70"/>
          <p:cNvGraphicFramePr>
            <a:graphicFrameLocks noChangeAspect="1"/>
          </p:cNvGraphicFramePr>
          <p:nvPr>
            <p:extLst>
              <p:ext uri="{D42A27DB-BD31-4B8C-83A1-F6EECF244321}">
                <p14:modId xmlns:p14="http://schemas.microsoft.com/office/powerpoint/2010/main" val="3358015924"/>
              </p:ext>
            </p:extLst>
          </p:nvPr>
        </p:nvGraphicFramePr>
        <p:xfrm>
          <a:off x="1623049" y="3895725"/>
          <a:ext cx="9321800" cy="2595562"/>
        </p:xfrm>
        <a:graphic>
          <a:graphicData uri="http://schemas.openxmlformats.org/presentationml/2006/ole">
            <mc:AlternateContent xmlns:mc="http://schemas.openxmlformats.org/markup-compatibility/2006">
              <mc:Choice xmlns:v="urn:schemas-microsoft-com:vml" Requires="v">
                <p:oleObj spid="_x0000_s21517" name="Document" r:id="rId5" imgW="6553828" imgH="1825705" progId="Word.Document.8">
                  <p:embed/>
                </p:oleObj>
              </mc:Choice>
              <mc:Fallback>
                <p:oleObj name="Document" r:id="rId5" imgW="6553828" imgH="1825705"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23049" y="3895725"/>
                        <a:ext cx="9321800" cy="25955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14" name="Rectangle 71"/>
          <p:cNvSpPr>
            <a:spLocks noChangeArrowheads="1"/>
          </p:cNvSpPr>
          <p:nvPr/>
        </p:nvSpPr>
        <p:spPr bwMode="gray">
          <a:xfrm>
            <a:off x="4705304" y="1123950"/>
            <a:ext cx="4156325" cy="2249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algn="l">
              <a:spcBef>
                <a:spcPct val="0"/>
              </a:spcBef>
              <a:spcAft>
                <a:spcPct val="50000"/>
              </a:spcAft>
              <a:buSzPct val="70000"/>
            </a:pPr>
            <a:r>
              <a:rPr lang="en-US" sz="2000" dirty="0">
                <a:latin typeface="Arial"/>
                <a:cs typeface="Arial"/>
              </a:rPr>
              <a:t>Based on JD conceptual design, JD identifies and sizes his added parts.</a:t>
            </a:r>
          </a:p>
        </p:txBody>
      </p:sp>
    </p:spTree>
    <p:extLst>
      <p:ext uri="{BB962C8B-B14F-4D97-AF65-F5344CB8AC3E}">
        <p14:creationId xmlns:p14="http://schemas.microsoft.com/office/powerpoint/2010/main" val="37806935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fontScale="90000"/>
          </a:bodyPr>
          <a:lstStyle/>
          <a:p>
            <a:pPr eaLnBrk="1" hangingPunct="1"/>
            <a:r>
              <a:rPr lang="en-US">
                <a:latin typeface="Arial" charset="0"/>
              </a:rPr>
              <a:t>Entering Added Part Data into the Student Workbook</a:t>
            </a:r>
          </a:p>
        </p:txBody>
      </p:sp>
      <p:sp>
        <p:nvSpPr>
          <p:cNvPr id="14339" name="Rectangle 3"/>
          <p:cNvSpPr>
            <a:spLocks noGrp="1" noChangeArrowheads="1"/>
          </p:cNvSpPr>
          <p:nvPr>
            <p:ph idx="1"/>
          </p:nvPr>
        </p:nvSpPr>
        <p:spPr/>
        <p:txBody>
          <a:bodyPr>
            <a:normAutofit/>
          </a:bodyPr>
          <a:lstStyle/>
          <a:p>
            <a:pPr marL="419100" indent="-419100" defTabSz="811213" eaLnBrk="1" hangingPunct="1"/>
            <a:r>
              <a:rPr lang="en-US">
                <a:latin typeface="Arial" charset="0"/>
              </a:rPr>
              <a:t>Data on added parts is documented on the size estimating form.</a:t>
            </a:r>
          </a:p>
          <a:p>
            <a:pPr marL="419100" indent="-419100" defTabSz="811213" eaLnBrk="1" hangingPunct="1"/>
            <a:r>
              <a:rPr lang="en-US">
                <a:latin typeface="Arial" charset="0"/>
              </a:rPr>
              <a:t>For each added part</a:t>
            </a:r>
          </a:p>
          <a:p>
            <a:pPr marL="547688" lvl="1" indent="-419100" defTabSz="811213" eaLnBrk="1" hangingPunct="1">
              <a:buFontTx/>
              <a:buAutoNum type="arabicPeriod"/>
            </a:pPr>
            <a:r>
              <a:rPr lang="en-US">
                <a:latin typeface="Arial" charset="0"/>
              </a:rPr>
              <a:t>Enter the part name.</a:t>
            </a:r>
          </a:p>
          <a:p>
            <a:pPr marL="547688" lvl="1" indent="-419100" defTabSz="811213" eaLnBrk="1" hangingPunct="1">
              <a:buFontTx/>
              <a:buAutoNum type="arabicPeriod"/>
            </a:pPr>
            <a:r>
              <a:rPr lang="en-US">
                <a:latin typeface="Arial" charset="0"/>
              </a:rPr>
              <a:t>Select a part type.</a:t>
            </a:r>
          </a:p>
          <a:p>
            <a:pPr marL="547688" lvl="1" indent="-419100" defTabSz="811213" eaLnBrk="1" hangingPunct="1">
              <a:buFontTx/>
              <a:buAutoNum type="arabicPeriod"/>
            </a:pPr>
            <a:r>
              <a:rPr lang="en-US">
                <a:latin typeface="Arial" charset="0"/>
              </a:rPr>
              <a:t>Enter the planned number of items.</a:t>
            </a:r>
          </a:p>
          <a:p>
            <a:pPr marL="547688" lvl="1" indent="-419100" defTabSz="811213" eaLnBrk="1" hangingPunct="1">
              <a:buFontTx/>
              <a:buAutoNum type="arabicPeriod"/>
            </a:pPr>
            <a:r>
              <a:rPr lang="en-US">
                <a:latin typeface="Arial" charset="0"/>
              </a:rPr>
              <a:t>Enter the planned relative size.</a:t>
            </a:r>
          </a:p>
          <a:p>
            <a:pPr marL="547688" lvl="1" indent="-419100" defTabSz="811213" eaLnBrk="1" hangingPunct="1">
              <a:buFontTx/>
              <a:buAutoNum type="arabicPeriod"/>
            </a:pPr>
            <a:r>
              <a:rPr lang="en-US">
                <a:latin typeface="Arial" charset="0"/>
              </a:rPr>
              <a:t>Planned size is automatically calculated.</a:t>
            </a:r>
          </a:p>
        </p:txBody>
      </p:sp>
      <p:pic>
        <p:nvPicPr>
          <p:cNvPr id="14340" name="Picture 4" descr="S1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7900" y="4145030"/>
            <a:ext cx="6877050" cy="1962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208188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z="2400">
                <a:latin typeface="Arial" charset="0"/>
              </a:rPr>
              <a:t>Estimating Other Program Elements</a:t>
            </a:r>
          </a:p>
        </p:txBody>
      </p:sp>
      <p:sp>
        <p:nvSpPr>
          <p:cNvPr id="15363" name="Rectangle 3"/>
          <p:cNvSpPr>
            <a:spLocks noGrp="1" noChangeArrowheads="1"/>
          </p:cNvSpPr>
          <p:nvPr>
            <p:ph idx="1"/>
          </p:nvPr>
        </p:nvSpPr>
        <p:spPr/>
        <p:txBody>
          <a:bodyPr/>
          <a:lstStyle/>
          <a:p>
            <a:pPr marL="0" indent="0" eaLnBrk="1" hangingPunct="1"/>
            <a:r>
              <a:rPr lang="en-US">
                <a:latin typeface="Arial" charset="0"/>
              </a:rPr>
              <a:t>If you will be modifying or including existing code, you will need to estimate the size of those other parts.</a:t>
            </a:r>
          </a:p>
          <a:p>
            <a:pPr marL="0" indent="0" eaLnBrk="1" hangingPunct="1"/>
            <a:r>
              <a:rPr lang="en-US">
                <a:latin typeface="Arial" charset="0"/>
              </a:rPr>
              <a:t>Base parts are existing parts that will be changed by additions, deletions, or modifications .  For each base part that will be used, you need to estimate the size of</a:t>
            </a:r>
          </a:p>
          <a:p>
            <a:pPr lvl="1" eaLnBrk="1" hangingPunct="1"/>
            <a:r>
              <a:rPr lang="en-US">
                <a:latin typeface="Arial" charset="0"/>
              </a:rPr>
              <a:t>base </a:t>
            </a:r>
          </a:p>
          <a:p>
            <a:pPr lvl="1" eaLnBrk="1" hangingPunct="1"/>
            <a:r>
              <a:rPr lang="en-US">
                <a:latin typeface="Arial" charset="0"/>
              </a:rPr>
              <a:t>deleted </a:t>
            </a:r>
          </a:p>
          <a:p>
            <a:pPr lvl="1" eaLnBrk="1" hangingPunct="1"/>
            <a:r>
              <a:rPr lang="en-US">
                <a:latin typeface="Arial" charset="0"/>
              </a:rPr>
              <a:t>modified </a:t>
            </a:r>
          </a:p>
          <a:p>
            <a:pPr lvl="1" eaLnBrk="1" hangingPunct="1"/>
            <a:r>
              <a:rPr lang="en-US">
                <a:latin typeface="Arial" charset="0"/>
              </a:rPr>
              <a:t>added </a:t>
            </a:r>
          </a:p>
          <a:p>
            <a:pPr marL="0" indent="0" eaLnBrk="1" hangingPunct="1"/>
            <a:r>
              <a:rPr lang="en-US">
                <a:latin typeface="Arial" charset="0"/>
              </a:rPr>
              <a:t>Reused parts are parts that are NOT part of your base (e.g. from a library) and that will be used unmodified.</a:t>
            </a:r>
          </a:p>
          <a:p>
            <a:pPr marL="0" indent="0" eaLnBrk="1" hangingPunct="1"/>
            <a:r>
              <a:rPr lang="en-US">
                <a:latin typeface="Arial" charset="0"/>
              </a:rPr>
              <a:t>New reusable parts are parts that you contribute to the reuse library for later reuse.</a:t>
            </a:r>
          </a:p>
        </p:txBody>
      </p:sp>
    </p:spTree>
    <p:extLst>
      <p:ext uri="{BB962C8B-B14F-4D97-AF65-F5344CB8AC3E}">
        <p14:creationId xmlns:p14="http://schemas.microsoft.com/office/powerpoint/2010/main" val="19972809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Oval 2"/>
          <p:cNvSpPr>
            <a:spLocks noChangeArrowheads="1"/>
          </p:cNvSpPr>
          <p:nvPr/>
        </p:nvSpPr>
        <p:spPr bwMode="auto">
          <a:xfrm>
            <a:off x="1098550" y="1747369"/>
            <a:ext cx="3556000" cy="3532188"/>
          </a:xfrm>
          <a:prstGeom prst="ellipse">
            <a:avLst/>
          </a:prstGeom>
          <a:solidFill>
            <a:srgbClr val="969696"/>
          </a:solidFill>
          <a:ln w="0">
            <a:solidFill>
              <a:srgbClr val="000000"/>
            </a:solidFill>
            <a:round/>
            <a:headEnd/>
            <a:tailEnd/>
          </a:ln>
        </p:spPr>
        <p:txBody>
          <a:bodyPr/>
          <a:lstStyle/>
          <a:p>
            <a:endParaRPr lang="en-US"/>
          </a:p>
        </p:txBody>
      </p:sp>
      <p:sp>
        <p:nvSpPr>
          <p:cNvPr id="16387" name="Oval 3"/>
          <p:cNvSpPr>
            <a:spLocks noChangeArrowheads="1"/>
          </p:cNvSpPr>
          <p:nvPr/>
        </p:nvSpPr>
        <p:spPr bwMode="auto">
          <a:xfrm>
            <a:off x="1098550" y="1747369"/>
            <a:ext cx="3556000" cy="3532188"/>
          </a:xfrm>
          <a:prstGeom prst="ellipse">
            <a:avLst/>
          </a:prstGeom>
          <a:noFill/>
          <a:ln w="28575" cap="rnd">
            <a:solidFill>
              <a:srgbClr val="39536B"/>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6388" name="Rectangle 4"/>
          <p:cNvSpPr>
            <a:spLocks noGrp="1" noChangeArrowheads="1"/>
          </p:cNvSpPr>
          <p:nvPr>
            <p:ph type="title"/>
          </p:nvPr>
        </p:nvSpPr>
        <p:spPr/>
        <p:txBody>
          <a:bodyPr/>
          <a:lstStyle/>
          <a:p>
            <a:pPr eaLnBrk="1" hangingPunct="1"/>
            <a:r>
              <a:rPr lang="en-US">
                <a:latin typeface="Arial" charset="0"/>
              </a:rPr>
              <a:t>Program Size Type Relationships</a:t>
            </a:r>
          </a:p>
        </p:txBody>
      </p:sp>
      <p:sp>
        <p:nvSpPr>
          <p:cNvPr id="16389" name="AutoShape 5"/>
          <p:cNvSpPr>
            <a:spLocks/>
          </p:cNvSpPr>
          <p:nvPr/>
        </p:nvSpPr>
        <p:spPr bwMode="auto">
          <a:xfrm>
            <a:off x="6604000" y="1771182"/>
            <a:ext cx="685800" cy="1754187"/>
          </a:xfrm>
          <a:prstGeom prst="rightBrace">
            <a:avLst>
              <a:gd name="adj1" fmla="val 21316"/>
              <a:gd name="adj2" fmla="val 50000"/>
            </a:avLst>
          </a:prstGeom>
          <a:noFill/>
          <a:ln w="28575">
            <a:solidFill>
              <a:schemeClr val="tx1"/>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6390" name="Text Box 6"/>
          <p:cNvSpPr txBox="1">
            <a:spLocks noChangeArrowheads="1"/>
          </p:cNvSpPr>
          <p:nvPr/>
        </p:nvSpPr>
        <p:spPr bwMode="auto">
          <a:xfrm>
            <a:off x="7404100" y="2306169"/>
            <a:ext cx="1206500" cy="915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algn="ctr"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eaLnBrk="0" fontAlgn="base" hangingPunct="0">
              <a:spcBef>
                <a:spcPct val="30000"/>
              </a:spcBef>
              <a:spcAft>
                <a:spcPct val="0"/>
              </a:spcAft>
              <a:defRPr sz="1000">
                <a:solidFill>
                  <a:schemeClr val="tx1"/>
                </a:solidFill>
                <a:latin typeface="Arial" charset="0"/>
                <a:ea typeface="ＭＳ Ｐゴシック" charset="0"/>
              </a:defRPr>
            </a:lvl9pPr>
          </a:lstStyle>
          <a:p>
            <a:pPr algn="l" eaLnBrk="1" hangingPunct="1">
              <a:spcBef>
                <a:spcPct val="50000"/>
              </a:spcBef>
            </a:pPr>
            <a:r>
              <a:rPr lang="en-US" sz="1800" b="1"/>
              <a:t>Added &amp; Modified [A&amp;M]</a:t>
            </a:r>
          </a:p>
        </p:txBody>
      </p:sp>
      <p:sp>
        <p:nvSpPr>
          <p:cNvPr id="16391" name="Text Box 7"/>
          <p:cNvSpPr txBox="1">
            <a:spLocks noChangeArrowheads="1"/>
          </p:cNvSpPr>
          <p:nvPr/>
        </p:nvSpPr>
        <p:spPr bwMode="auto">
          <a:xfrm>
            <a:off x="1054100" y="998069"/>
            <a:ext cx="3144838"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algn="ctr"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eaLnBrk="0" fontAlgn="base" hangingPunct="0">
              <a:spcBef>
                <a:spcPct val="30000"/>
              </a:spcBef>
              <a:spcAft>
                <a:spcPct val="0"/>
              </a:spcAft>
              <a:defRPr sz="1000">
                <a:solidFill>
                  <a:schemeClr val="tx1"/>
                </a:solidFill>
                <a:latin typeface="Arial" charset="0"/>
                <a:ea typeface="ＭＳ Ｐゴシック" charset="0"/>
              </a:defRPr>
            </a:lvl9pPr>
          </a:lstStyle>
          <a:p>
            <a:pPr algn="l" eaLnBrk="1" hangingPunct="1">
              <a:spcBef>
                <a:spcPct val="50000"/>
              </a:spcBef>
            </a:pPr>
            <a:r>
              <a:rPr lang="en-US" sz="2400" b="1"/>
              <a:t>Base program [B]</a:t>
            </a:r>
          </a:p>
        </p:txBody>
      </p:sp>
      <p:sp>
        <p:nvSpPr>
          <p:cNvPr id="16392" name="Text Box 8"/>
          <p:cNvSpPr txBox="1">
            <a:spLocks noChangeArrowheads="1"/>
          </p:cNvSpPr>
          <p:nvPr/>
        </p:nvSpPr>
        <p:spPr bwMode="auto">
          <a:xfrm>
            <a:off x="4483100" y="998069"/>
            <a:ext cx="3217863"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algn="ctr" eaLnBrk="0" fontAlgn="base" hangingPunct="0">
              <a:spcBef>
                <a:spcPct val="30000"/>
              </a:spcBef>
              <a:spcAft>
                <a:spcPct val="0"/>
              </a:spcAft>
              <a:defRPr sz="1000">
                <a:solidFill>
                  <a:schemeClr val="tx1"/>
                </a:solidFill>
                <a:latin typeface="Arial" charset="0"/>
                <a:ea typeface="ＭＳ Ｐゴシック" charset="0"/>
              </a:defRPr>
            </a:lvl6pPr>
            <a:lvl7pPr marL="2971800" indent="-228600" algn="ctr" eaLnBrk="0" fontAlgn="base" hangingPunct="0">
              <a:spcBef>
                <a:spcPct val="30000"/>
              </a:spcBef>
              <a:spcAft>
                <a:spcPct val="0"/>
              </a:spcAft>
              <a:defRPr sz="1000">
                <a:solidFill>
                  <a:schemeClr val="tx1"/>
                </a:solidFill>
                <a:latin typeface="Arial" charset="0"/>
                <a:ea typeface="ＭＳ Ｐゴシック" charset="0"/>
              </a:defRPr>
            </a:lvl7pPr>
            <a:lvl8pPr marL="3429000" indent="-228600" algn="ctr" eaLnBrk="0" fontAlgn="base" hangingPunct="0">
              <a:spcBef>
                <a:spcPct val="30000"/>
              </a:spcBef>
              <a:spcAft>
                <a:spcPct val="0"/>
              </a:spcAft>
              <a:defRPr sz="1000">
                <a:solidFill>
                  <a:schemeClr val="tx1"/>
                </a:solidFill>
                <a:latin typeface="Arial" charset="0"/>
                <a:ea typeface="ＭＳ Ｐゴシック" charset="0"/>
              </a:defRPr>
            </a:lvl8pPr>
            <a:lvl9pPr marL="3886200" indent="-228600" algn="ctr" eaLnBrk="0" fontAlgn="base" hangingPunct="0">
              <a:spcBef>
                <a:spcPct val="30000"/>
              </a:spcBef>
              <a:spcAft>
                <a:spcPct val="0"/>
              </a:spcAft>
              <a:defRPr sz="1000">
                <a:solidFill>
                  <a:schemeClr val="tx1"/>
                </a:solidFill>
                <a:latin typeface="Arial" charset="0"/>
                <a:ea typeface="ＭＳ Ｐゴシック" charset="0"/>
              </a:defRPr>
            </a:lvl9pPr>
          </a:lstStyle>
          <a:p>
            <a:pPr algn="l" eaLnBrk="1" hangingPunct="1">
              <a:spcBef>
                <a:spcPct val="50000"/>
              </a:spcBef>
            </a:pPr>
            <a:r>
              <a:rPr lang="en-US" sz="2400" b="1"/>
              <a:t>New program [T]</a:t>
            </a:r>
          </a:p>
        </p:txBody>
      </p:sp>
      <p:sp>
        <p:nvSpPr>
          <p:cNvPr id="16393" name="Oval 9"/>
          <p:cNvSpPr>
            <a:spLocks noChangeArrowheads="1"/>
          </p:cNvSpPr>
          <p:nvPr/>
        </p:nvSpPr>
        <p:spPr bwMode="auto">
          <a:xfrm>
            <a:off x="2873375" y="1748957"/>
            <a:ext cx="3556000" cy="3530600"/>
          </a:xfrm>
          <a:prstGeom prst="ellipse">
            <a:avLst/>
          </a:prstGeom>
          <a:solidFill>
            <a:srgbClr val="99FF99"/>
          </a:solidFill>
          <a:ln w="0">
            <a:solidFill>
              <a:srgbClr val="000000"/>
            </a:solidFill>
            <a:round/>
            <a:headEnd/>
            <a:tailEnd/>
          </a:ln>
        </p:spPr>
        <p:txBody>
          <a:bodyPr/>
          <a:lstStyle/>
          <a:p>
            <a:endParaRPr lang="en-US"/>
          </a:p>
        </p:txBody>
      </p:sp>
      <p:sp>
        <p:nvSpPr>
          <p:cNvPr id="16394" name="Oval 10"/>
          <p:cNvSpPr>
            <a:spLocks noChangeArrowheads="1"/>
          </p:cNvSpPr>
          <p:nvPr/>
        </p:nvSpPr>
        <p:spPr bwMode="auto">
          <a:xfrm>
            <a:off x="2873375" y="1748957"/>
            <a:ext cx="3556000" cy="3530600"/>
          </a:xfrm>
          <a:prstGeom prst="ellipse">
            <a:avLst/>
          </a:prstGeom>
          <a:noFill/>
          <a:ln w="12700" cap="rnd">
            <a:solidFill>
              <a:srgbClr val="39536B"/>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6395" name="Freeform 11"/>
          <p:cNvSpPr>
            <a:spLocks/>
          </p:cNvSpPr>
          <p:nvPr/>
        </p:nvSpPr>
        <p:spPr bwMode="auto">
          <a:xfrm>
            <a:off x="3765550" y="3514257"/>
            <a:ext cx="2667000" cy="1765300"/>
          </a:xfrm>
          <a:custGeom>
            <a:avLst/>
            <a:gdLst>
              <a:gd name="T0" fmla="*/ 2147483647 w 1680"/>
              <a:gd name="T1" fmla="*/ 0 h 1112"/>
              <a:gd name="T2" fmla="*/ 2147483647 w 1680"/>
              <a:gd name="T3" fmla="*/ 0 h 1112"/>
              <a:gd name="T4" fmla="*/ 2147483647 w 1680"/>
              <a:gd name="T5" fmla="*/ 2147483647 h 1112"/>
              <a:gd name="T6" fmla="*/ 2147483647 w 1680"/>
              <a:gd name="T7" fmla="*/ 2147483647 h 1112"/>
              <a:gd name="T8" fmla="*/ 2147483647 w 1680"/>
              <a:gd name="T9" fmla="*/ 2147483647 h 1112"/>
              <a:gd name="T10" fmla="*/ 2147483647 w 1680"/>
              <a:gd name="T11" fmla="*/ 2147483647 h 1112"/>
              <a:gd name="T12" fmla="*/ 2147483647 w 1680"/>
              <a:gd name="T13" fmla="*/ 2147483647 h 1112"/>
              <a:gd name="T14" fmla="*/ 2147483647 w 1680"/>
              <a:gd name="T15" fmla="*/ 2147483647 h 1112"/>
              <a:gd name="T16" fmla="*/ 2147483647 w 1680"/>
              <a:gd name="T17" fmla="*/ 2147483647 h 1112"/>
              <a:gd name="T18" fmla="*/ 2147483647 w 1680"/>
              <a:gd name="T19" fmla="*/ 2147483647 h 1112"/>
              <a:gd name="T20" fmla="*/ 2147483647 w 1680"/>
              <a:gd name="T21" fmla="*/ 2147483647 h 1112"/>
              <a:gd name="T22" fmla="*/ 2147483647 w 1680"/>
              <a:gd name="T23" fmla="*/ 2147483647 h 1112"/>
              <a:gd name="T24" fmla="*/ 2147483647 w 1680"/>
              <a:gd name="T25" fmla="*/ 2147483647 h 1112"/>
              <a:gd name="T26" fmla="*/ 2147483647 w 1680"/>
              <a:gd name="T27" fmla="*/ 2147483647 h 1112"/>
              <a:gd name="T28" fmla="*/ 2147483647 w 1680"/>
              <a:gd name="T29" fmla="*/ 2147483647 h 1112"/>
              <a:gd name="T30" fmla="*/ 2147483647 w 1680"/>
              <a:gd name="T31" fmla="*/ 2147483647 h 1112"/>
              <a:gd name="T32" fmla="*/ 2147483647 w 1680"/>
              <a:gd name="T33" fmla="*/ 2147483647 h 1112"/>
              <a:gd name="T34" fmla="*/ 2147483647 w 1680"/>
              <a:gd name="T35" fmla="*/ 2147483647 h 1112"/>
              <a:gd name="T36" fmla="*/ 2147483647 w 1680"/>
              <a:gd name="T37" fmla="*/ 2147483647 h 1112"/>
              <a:gd name="T38" fmla="*/ 2147483647 w 1680"/>
              <a:gd name="T39" fmla="*/ 2147483647 h 1112"/>
              <a:gd name="T40" fmla="*/ 2147483647 w 1680"/>
              <a:gd name="T41" fmla="*/ 2147483647 h 1112"/>
              <a:gd name="T42" fmla="*/ 2147483647 w 1680"/>
              <a:gd name="T43" fmla="*/ 2147483647 h 1112"/>
              <a:gd name="T44" fmla="*/ 2147483647 w 1680"/>
              <a:gd name="T45" fmla="*/ 2147483647 h 1112"/>
              <a:gd name="T46" fmla="*/ 2147483647 w 1680"/>
              <a:gd name="T47" fmla="*/ 2147483647 h 1112"/>
              <a:gd name="T48" fmla="*/ 2147483647 w 1680"/>
              <a:gd name="T49" fmla="*/ 2147483647 h 1112"/>
              <a:gd name="T50" fmla="*/ 2147483647 w 1680"/>
              <a:gd name="T51" fmla="*/ 2147483647 h 1112"/>
              <a:gd name="T52" fmla="*/ 2147483647 w 1680"/>
              <a:gd name="T53" fmla="*/ 2147483647 h 1112"/>
              <a:gd name="T54" fmla="*/ 2147483647 w 1680"/>
              <a:gd name="T55" fmla="*/ 2147483647 h 1112"/>
              <a:gd name="T56" fmla="*/ 2147483647 w 1680"/>
              <a:gd name="T57" fmla="*/ 2147483647 h 1112"/>
              <a:gd name="T58" fmla="*/ 2147483647 w 1680"/>
              <a:gd name="T59" fmla="*/ 2147483647 h 1112"/>
              <a:gd name="T60" fmla="*/ 2147483647 w 1680"/>
              <a:gd name="T61" fmla="*/ 2147483647 h 1112"/>
              <a:gd name="T62" fmla="*/ 2147483647 w 1680"/>
              <a:gd name="T63" fmla="*/ 2147483647 h 1112"/>
              <a:gd name="T64" fmla="*/ 2147483647 w 1680"/>
              <a:gd name="T65" fmla="*/ 2147483647 h 1112"/>
              <a:gd name="T66" fmla="*/ 0 w 1680"/>
              <a:gd name="T67" fmla="*/ 2147483647 h 1112"/>
              <a:gd name="T68" fmla="*/ 2147483647 w 1680"/>
              <a:gd name="T69" fmla="*/ 2147483647 h 1112"/>
              <a:gd name="T70" fmla="*/ 2147483647 w 1680"/>
              <a:gd name="T71" fmla="*/ 2147483647 h 1112"/>
              <a:gd name="T72" fmla="*/ 2147483647 w 1680"/>
              <a:gd name="T73" fmla="*/ 2147483647 h 1112"/>
              <a:gd name="T74" fmla="*/ 2147483647 w 1680"/>
              <a:gd name="T75" fmla="*/ 2147483647 h 1112"/>
              <a:gd name="T76" fmla="*/ 2147483647 w 1680"/>
              <a:gd name="T77" fmla="*/ 2147483647 h 1112"/>
              <a:gd name="T78" fmla="*/ 2147483647 w 1680"/>
              <a:gd name="T79" fmla="*/ 2147483647 h 1112"/>
              <a:gd name="T80" fmla="*/ 2147483647 w 1680"/>
              <a:gd name="T81" fmla="*/ 2147483647 h 1112"/>
              <a:gd name="T82" fmla="*/ 2147483647 w 1680"/>
              <a:gd name="T83" fmla="*/ 2147483647 h 1112"/>
              <a:gd name="T84" fmla="*/ 2147483647 w 1680"/>
              <a:gd name="T85" fmla="*/ 2147483647 h 1112"/>
              <a:gd name="T86" fmla="*/ 2147483647 w 1680"/>
              <a:gd name="T87" fmla="*/ 2147483647 h 1112"/>
              <a:gd name="T88" fmla="*/ 2147483647 w 1680"/>
              <a:gd name="T89" fmla="*/ 2147483647 h 1112"/>
              <a:gd name="T90" fmla="*/ 2147483647 w 1680"/>
              <a:gd name="T91" fmla="*/ 2147483647 h 1112"/>
              <a:gd name="T92" fmla="*/ 2147483647 w 1680"/>
              <a:gd name="T93" fmla="*/ 2147483647 h 1112"/>
              <a:gd name="T94" fmla="*/ 2147483647 w 1680"/>
              <a:gd name="T95" fmla="*/ 2147483647 h 1112"/>
              <a:gd name="T96" fmla="*/ 2147483647 w 1680"/>
              <a:gd name="T97" fmla="*/ 2147483647 h 1112"/>
              <a:gd name="T98" fmla="*/ 2147483647 w 1680"/>
              <a:gd name="T99" fmla="*/ 0 h 111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680"/>
              <a:gd name="T151" fmla="*/ 0 h 1112"/>
              <a:gd name="T152" fmla="*/ 1680 w 1680"/>
              <a:gd name="T153" fmla="*/ 1112 h 111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680" h="1112">
                <a:moveTo>
                  <a:pt x="560" y="0"/>
                </a:moveTo>
                <a:lnTo>
                  <a:pt x="1680" y="0"/>
                </a:lnTo>
                <a:lnTo>
                  <a:pt x="1680" y="72"/>
                </a:lnTo>
                <a:lnTo>
                  <a:pt x="1672" y="184"/>
                </a:lnTo>
                <a:lnTo>
                  <a:pt x="1664" y="244"/>
                </a:lnTo>
                <a:lnTo>
                  <a:pt x="1652" y="316"/>
                </a:lnTo>
                <a:lnTo>
                  <a:pt x="1632" y="376"/>
                </a:lnTo>
                <a:lnTo>
                  <a:pt x="1600" y="456"/>
                </a:lnTo>
                <a:lnTo>
                  <a:pt x="1556" y="524"/>
                </a:lnTo>
                <a:lnTo>
                  <a:pt x="1516" y="600"/>
                </a:lnTo>
                <a:lnTo>
                  <a:pt x="1472" y="656"/>
                </a:lnTo>
                <a:lnTo>
                  <a:pt x="1440" y="704"/>
                </a:lnTo>
                <a:lnTo>
                  <a:pt x="1392" y="744"/>
                </a:lnTo>
                <a:lnTo>
                  <a:pt x="1352" y="784"/>
                </a:lnTo>
                <a:lnTo>
                  <a:pt x="1288" y="848"/>
                </a:lnTo>
                <a:lnTo>
                  <a:pt x="1216" y="904"/>
                </a:lnTo>
                <a:lnTo>
                  <a:pt x="1168" y="928"/>
                </a:lnTo>
                <a:lnTo>
                  <a:pt x="1120" y="968"/>
                </a:lnTo>
                <a:lnTo>
                  <a:pt x="1048" y="1000"/>
                </a:lnTo>
                <a:lnTo>
                  <a:pt x="992" y="1032"/>
                </a:lnTo>
                <a:lnTo>
                  <a:pt x="896" y="1064"/>
                </a:lnTo>
                <a:lnTo>
                  <a:pt x="832" y="1080"/>
                </a:lnTo>
                <a:lnTo>
                  <a:pt x="776" y="1096"/>
                </a:lnTo>
                <a:lnTo>
                  <a:pt x="720" y="1104"/>
                </a:lnTo>
                <a:lnTo>
                  <a:pt x="648" y="1112"/>
                </a:lnTo>
                <a:lnTo>
                  <a:pt x="576" y="1112"/>
                </a:lnTo>
                <a:lnTo>
                  <a:pt x="468" y="1112"/>
                </a:lnTo>
                <a:lnTo>
                  <a:pt x="376" y="1104"/>
                </a:lnTo>
                <a:lnTo>
                  <a:pt x="288" y="1084"/>
                </a:lnTo>
                <a:lnTo>
                  <a:pt x="216" y="1060"/>
                </a:lnTo>
                <a:lnTo>
                  <a:pt x="160" y="1040"/>
                </a:lnTo>
                <a:lnTo>
                  <a:pt x="96" y="1016"/>
                </a:lnTo>
                <a:lnTo>
                  <a:pt x="44" y="988"/>
                </a:lnTo>
                <a:lnTo>
                  <a:pt x="0" y="960"/>
                </a:lnTo>
                <a:lnTo>
                  <a:pt x="68" y="920"/>
                </a:lnTo>
                <a:lnTo>
                  <a:pt x="144" y="872"/>
                </a:lnTo>
                <a:lnTo>
                  <a:pt x="200" y="816"/>
                </a:lnTo>
                <a:lnTo>
                  <a:pt x="264" y="748"/>
                </a:lnTo>
                <a:lnTo>
                  <a:pt x="324" y="688"/>
                </a:lnTo>
                <a:lnTo>
                  <a:pt x="376" y="620"/>
                </a:lnTo>
                <a:lnTo>
                  <a:pt x="424" y="540"/>
                </a:lnTo>
                <a:lnTo>
                  <a:pt x="448" y="480"/>
                </a:lnTo>
                <a:lnTo>
                  <a:pt x="480" y="408"/>
                </a:lnTo>
                <a:lnTo>
                  <a:pt x="512" y="352"/>
                </a:lnTo>
                <a:lnTo>
                  <a:pt x="528" y="288"/>
                </a:lnTo>
                <a:lnTo>
                  <a:pt x="544" y="224"/>
                </a:lnTo>
                <a:lnTo>
                  <a:pt x="552" y="192"/>
                </a:lnTo>
                <a:lnTo>
                  <a:pt x="556" y="136"/>
                </a:lnTo>
                <a:lnTo>
                  <a:pt x="564" y="60"/>
                </a:lnTo>
                <a:lnTo>
                  <a:pt x="560" y="0"/>
                </a:lnTo>
                <a:close/>
              </a:path>
            </a:pathLst>
          </a:custGeom>
          <a:solidFill>
            <a:srgbClr val="57CCF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16396" name="Freeform 12"/>
          <p:cNvSpPr>
            <a:spLocks/>
          </p:cNvSpPr>
          <p:nvPr/>
        </p:nvSpPr>
        <p:spPr bwMode="auto">
          <a:xfrm>
            <a:off x="3765550" y="3514257"/>
            <a:ext cx="2667000" cy="1765300"/>
          </a:xfrm>
          <a:custGeom>
            <a:avLst/>
            <a:gdLst>
              <a:gd name="T0" fmla="*/ 2147483647 w 1680"/>
              <a:gd name="T1" fmla="*/ 0 h 1112"/>
              <a:gd name="T2" fmla="*/ 2147483647 w 1680"/>
              <a:gd name="T3" fmla="*/ 0 h 1112"/>
              <a:gd name="T4" fmla="*/ 2147483647 w 1680"/>
              <a:gd name="T5" fmla="*/ 2147483647 h 1112"/>
              <a:gd name="T6" fmla="*/ 2147483647 w 1680"/>
              <a:gd name="T7" fmla="*/ 2147483647 h 1112"/>
              <a:gd name="T8" fmla="*/ 2147483647 w 1680"/>
              <a:gd name="T9" fmla="*/ 2147483647 h 1112"/>
              <a:gd name="T10" fmla="*/ 2147483647 w 1680"/>
              <a:gd name="T11" fmla="*/ 2147483647 h 1112"/>
              <a:gd name="T12" fmla="*/ 2147483647 w 1680"/>
              <a:gd name="T13" fmla="*/ 2147483647 h 1112"/>
              <a:gd name="T14" fmla="*/ 2147483647 w 1680"/>
              <a:gd name="T15" fmla="*/ 2147483647 h 1112"/>
              <a:gd name="T16" fmla="*/ 2147483647 w 1680"/>
              <a:gd name="T17" fmla="*/ 2147483647 h 1112"/>
              <a:gd name="T18" fmla="*/ 2147483647 w 1680"/>
              <a:gd name="T19" fmla="*/ 2147483647 h 1112"/>
              <a:gd name="T20" fmla="*/ 2147483647 w 1680"/>
              <a:gd name="T21" fmla="*/ 2147483647 h 1112"/>
              <a:gd name="T22" fmla="*/ 2147483647 w 1680"/>
              <a:gd name="T23" fmla="*/ 2147483647 h 1112"/>
              <a:gd name="T24" fmla="*/ 2147483647 w 1680"/>
              <a:gd name="T25" fmla="*/ 2147483647 h 1112"/>
              <a:gd name="T26" fmla="*/ 2147483647 w 1680"/>
              <a:gd name="T27" fmla="*/ 2147483647 h 1112"/>
              <a:gd name="T28" fmla="*/ 2147483647 w 1680"/>
              <a:gd name="T29" fmla="*/ 2147483647 h 1112"/>
              <a:gd name="T30" fmla="*/ 2147483647 w 1680"/>
              <a:gd name="T31" fmla="*/ 2147483647 h 1112"/>
              <a:gd name="T32" fmla="*/ 2147483647 w 1680"/>
              <a:gd name="T33" fmla="*/ 2147483647 h 1112"/>
              <a:gd name="T34" fmla="*/ 2147483647 w 1680"/>
              <a:gd name="T35" fmla="*/ 2147483647 h 1112"/>
              <a:gd name="T36" fmla="*/ 2147483647 w 1680"/>
              <a:gd name="T37" fmla="*/ 2147483647 h 1112"/>
              <a:gd name="T38" fmla="*/ 2147483647 w 1680"/>
              <a:gd name="T39" fmla="*/ 2147483647 h 1112"/>
              <a:gd name="T40" fmla="*/ 2147483647 w 1680"/>
              <a:gd name="T41" fmla="*/ 2147483647 h 1112"/>
              <a:gd name="T42" fmla="*/ 2147483647 w 1680"/>
              <a:gd name="T43" fmla="*/ 2147483647 h 1112"/>
              <a:gd name="T44" fmla="*/ 2147483647 w 1680"/>
              <a:gd name="T45" fmla="*/ 2147483647 h 1112"/>
              <a:gd name="T46" fmla="*/ 2147483647 w 1680"/>
              <a:gd name="T47" fmla="*/ 2147483647 h 1112"/>
              <a:gd name="T48" fmla="*/ 2147483647 w 1680"/>
              <a:gd name="T49" fmla="*/ 2147483647 h 1112"/>
              <a:gd name="T50" fmla="*/ 2147483647 w 1680"/>
              <a:gd name="T51" fmla="*/ 2147483647 h 1112"/>
              <a:gd name="T52" fmla="*/ 2147483647 w 1680"/>
              <a:gd name="T53" fmla="*/ 2147483647 h 1112"/>
              <a:gd name="T54" fmla="*/ 2147483647 w 1680"/>
              <a:gd name="T55" fmla="*/ 2147483647 h 1112"/>
              <a:gd name="T56" fmla="*/ 2147483647 w 1680"/>
              <a:gd name="T57" fmla="*/ 2147483647 h 1112"/>
              <a:gd name="T58" fmla="*/ 2147483647 w 1680"/>
              <a:gd name="T59" fmla="*/ 2147483647 h 1112"/>
              <a:gd name="T60" fmla="*/ 2147483647 w 1680"/>
              <a:gd name="T61" fmla="*/ 2147483647 h 1112"/>
              <a:gd name="T62" fmla="*/ 2147483647 w 1680"/>
              <a:gd name="T63" fmla="*/ 2147483647 h 1112"/>
              <a:gd name="T64" fmla="*/ 2147483647 w 1680"/>
              <a:gd name="T65" fmla="*/ 2147483647 h 1112"/>
              <a:gd name="T66" fmla="*/ 0 w 1680"/>
              <a:gd name="T67" fmla="*/ 2147483647 h 1112"/>
              <a:gd name="T68" fmla="*/ 2147483647 w 1680"/>
              <a:gd name="T69" fmla="*/ 2147483647 h 1112"/>
              <a:gd name="T70" fmla="*/ 2147483647 w 1680"/>
              <a:gd name="T71" fmla="*/ 2147483647 h 1112"/>
              <a:gd name="T72" fmla="*/ 2147483647 w 1680"/>
              <a:gd name="T73" fmla="*/ 2147483647 h 1112"/>
              <a:gd name="T74" fmla="*/ 2147483647 w 1680"/>
              <a:gd name="T75" fmla="*/ 2147483647 h 1112"/>
              <a:gd name="T76" fmla="*/ 2147483647 w 1680"/>
              <a:gd name="T77" fmla="*/ 2147483647 h 1112"/>
              <a:gd name="T78" fmla="*/ 2147483647 w 1680"/>
              <a:gd name="T79" fmla="*/ 2147483647 h 1112"/>
              <a:gd name="T80" fmla="*/ 2147483647 w 1680"/>
              <a:gd name="T81" fmla="*/ 2147483647 h 1112"/>
              <a:gd name="T82" fmla="*/ 2147483647 w 1680"/>
              <a:gd name="T83" fmla="*/ 2147483647 h 1112"/>
              <a:gd name="T84" fmla="*/ 2147483647 w 1680"/>
              <a:gd name="T85" fmla="*/ 2147483647 h 1112"/>
              <a:gd name="T86" fmla="*/ 2147483647 w 1680"/>
              <a:gd name="T87" fmla="*/ 2147483647 h 1112"/>
              <a:gd name="T88" fmla="*/ 2147483647 w 1680"/>
              <a:gd name="T89" fmla="*/ 2147483647 h 1112"/>
              <a:gd name="T90" fmla="*/ 2147483647 w 1680"/>
              <a:gd name="T91" fmla="*/ 2147483647 h 1112"/>
              <a:gd name="T92" fmla="*/ 2147483647 w 1680"/>
              <a:gd name="T93" fmla="*/ 2147483647 h 1112"/>
              <a:gd name="T94" fmla="*/ 2147483647 w 1680"/>
              <a:gd name="T95" fmla="*/ 2147483647 h 1112"/>
              <a:gd name="T96" fmla="*/ 2147483647 w 1680"/>
              <a:gd name="T97" fmla="*/ 2147483647 h 1112"/>
              <a:gd name="T98" fmla="*/ 2147483647 w 1680"/>
              <a:gd name="T99" fmla="*/ 0 h 111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680"/>
              <a:gd name="T151" fmla="*/ 0 h 1112"/>
              <a:gd name="T152" fmla="*/ 1680 w 1680"/>
              <a:gd name="T153" fmla="*/ 1112 h 111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680" h="1112">
                <a:moveTo>
                  <a:pt x="560" y="0"/>
                </a:moveTo>
                <a:lnTo>
                  <a:pt x="1680" y="0"/>
                </a:lnTo>
                <a:lnTo>
                  <a:pt x="1680" y="72"/>
                </a:lnTo>
                <a:lnTo>
                  <a:pt x="1672" y="184"/>
                </a:lnTo>
                <a:lnTo>
                  <a:pt x="1664" y="244"/>
                </a:lnTo>
                <a:lnTo>
                  <a:pt x="1652" y="316"/>
                </a:lnTo>
                <a:lnTo>
                  <a:pt x="1632" y="376"/>
                </a:lnTo>
                <a:lnTo>
                  <a:pt x="1600" y="456"/>
                </a:lnTo>
                <a:lnTo>
                  <a:pt x="1556" y="524"/>
                </a:lnTo>
                <a:lnTo>
                  <a:pt x="1516" y="600"/>
                </a:lnTo>
                <a:lnTo>
                  <a:pt x="1472" y="656"/>
                </a:lnTo>
                <a:lnTo>
                  <a:pt x="1440" y="704"/>
                </a:lnTo>
                <a:lnTo>
                  <a:pt x="1392" y="744"/>
                </a:lnTo>
                <a:lnTo>
                  <a:pt x="1352" y="784"/>
                </a:lnTo>
                <a:lnTo>
                  <a:pt x="1288" y="848"/>
                </a:lnTo>
                <a:lnTo>
                  <a:pt x="1216" y="904"/>
                </a:lnTo>
                <a:lnTo>
                  <a:pt x="1168" y="928"/>
                </a:lnTo>
                <a:lnTo>
                  <a:pt x="1120" y="968"/>
                </a:lnTo>
                <a:lnTo>
                  <a:pt x="1048" y="1000"/>
                </a:lnTo>
                <a:lnTo>
                  <a:pt x="992" y="1032"/>
                </a:lnTo>
                <a:lnTo>
                  <a:pt x="896" y="1064"/>
                </a:lnTo>
                <a:lnTo>
                  <a:pt x="832" y="1080"/>
                </a:lnTo>
                <a:lnTo>
                  <a:pt x="776" y="1096"/>
                </a:lnTo>
                <a:lnTo>
                  <a:pt x="720" y="1104"/>
                </a:lnTo>
                <a:lnTo>
                  <a:pt x="648" y="1112"/>
                </a:lnTo>
                <a:lnTo>
                  <a:pt x="576" y="1112"/>
                </a:lnTo>
                <a:lnTo>
                  <a:pt x="468" y="1112"/>
                </a:lnTo>
                <a:lnTo>
                  <a:pt x="376" y="1104"/>
                </a:lnTo>
                <a:lnTo>
                  <a:pt x="288" y="1084"/>
                </a:lnTo>
                <a:lnTo>
                  <a:pt x="216" y="1060"/>
                </a:lnTo>
                <a:lnTo>
                  <a:pt x="160" y="1040"/>
                </a:lnTo>
                <a:lnTo>
                  <a:pt x="96" y="1016"/>
                </a:lnTo>
                <a:lnTo>
                  <a:pt x="44" y="988"/>
                </a:lnTo>
                <a:lnTo>
                  <a:pt x="0" y="960"/>
                </a:lnTo>
                <a:lnTo>
                  <a:pt x="68" y="920"/>
                </a:lnTo>
                <a:lnTo>
                  <a:pt x="144" y="872"/>
                </a:lnTo>
                <a:lnTo>
                  <a:pt x="200" y="816"/>
                </a:lnTo>
                <a:lnTo>
                  <a:pt x="264" y="748"/>
                </a:lnTo>
                <a:lnTo>
                  <a:pt x="324" y="688"/>
                </a:lnTo>
                <a:lnTo>
                  <a:pt x="376" y="620"/>
                </a:lnTo>
                <a:lnTo>
                  <a:pt x="424" y="540"/>
                </a:lnTo>
                <a:lnTo>
                  <a:pt x="448" y="480"/>
                </a:lnTo>
                <a:lnTo>
                  <a:pt x="480" y="408"/>
                </a:lnTo>
                <a:lnTo>
                  <a:pt x="512" y="352"/>
                </a:lnTo>
                <a:lnTo>
                  <a:pt x="528" y="288"/>
                </a:lnTo>
                <a:lnTo>
                  <a:pt x="544" y="224"/>
                </a:lnTo>
                <a:lnTo>
                  <a:pt x="552" y="192"/>
                </a:lnTo>
                <a:lnTo>
                  <a:pt x="556" y="136"/>
                </a:lnTo>
                <a:lnTo>
                  <a:pt x="564" y="60"/>
                </a:lnTo>
                <a:lnTo>
                  <a:pt x="560" y="0"/>
                </a:lnTo>
                <a:close/>
              </a:path>
            </a:pathLst>
          </a:custGeom>
          <a:noFill/>
          <a:ln w="28575" cap="rnd">
            <a:solidFill>
              <a:srgbClr val="39536B"/>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6397" name="Line 13"/>
          <p:cNvSpPr>
            <a:spLocks noChangeShapeType="1"/>
          </p:cNvSpPr>
          <p:nvPr/>
        </p:nvSpPr>
        <p:spPr bwMode="auto">
          <a:xfrm>
            <a:off x="2874963" y="3514257"/>
            <a:ext cx="3544887" cy="0"/>
          </a:xfrm>
          <a:prstGeom prst="line">
            <a:avLst/>
          </a:prstGeom>
          <a:noFill/>
          <a:ln w="28575">
            <a:solidFill>
              <a:srgbClr val="9C2108"/>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6398" name="Rectangle 14"/>
          <p:cNvSpPr>
            <a:spLocks noChangeArrowheads="1"/>
          </p:cNvSpPr>
          <p:nvPr/>
        </p:nvSpPr>
        <p:spPr bwMode="auto">
          <a:xfrm>
            <a:off x="1371600" y="3368207"/>
            <a:ext cx="1206500"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800" b="1">
                <a:solidFill>
                  <a:srgbClr val="39536B"/>
                </a:solidFill>
              </a:rPr>
              <a:t>Deleted [D]</a:t>
            </a:r>
            <a:endParaRPr lang="en-US"/>
          </a:p>
        </p:txBody>
      </p:sp>
      <p:sp>
        <p:nvSpPr>
          <p:cNvPr id="16399" name="Rectangle 15"/>
          <p:cNvSpPr>
            <a:spLocks noChangeArrowheads="1"/>
          </p:cNvSpPr>
          <p:nvPr/>
        </p:nvSpPr>
        <p:spPr bwMode="auto">
          <a:xfrm>
            <a:off x="5187950" y="3084044"/>
            <a:ext cx="711200" cy="274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800" b="1">
                <a:solidFill>
                  <a:srgbClr val="000000"/>
                </a:solidFill>
              </a:rPr>
              <a:t>Added</a:t>
            </a:r>
            <a:endParaRPr lang="en-US"/>
          </a:p>
        </p:txBody>
      </p:sp>
      <p:sp>
        <p:nvSpPr>
          <p:cNvPr id="16400" name="Freeform 16"/>
          <p:cNvSpPr>
            <a:spLocks/>
          </p:cNvSpPr>
          <p:nvPr/>
        </p:nvSpPr>
        <p:spPr bwMode="auto">
          <a:xfrm>
            <a:off x="2876550" y="3547594"/>
            <a:ext cx="1779588" cy="1536700"/>
          </a:xfrm>
          <a:custGeom>
            <a:avLst/>
            <a:gdLst>
              <a:gd name="T0" fmla="*/ 0 w 1121"/>
              <a:gd name="T1" fmla="*/ 0 h 968"/>
              <a:gd name="T2" fmla="*/ 2147483647 w 1121"/>
              <a:gd name="T3" fmla="*/ 0 h 968"/>
              <a:gd name="T4" fmla="*/ 2147483647 w 1121"/>
              <a:gd name="T5" fmla="*/ 2147483647 h 968"/>
              <a:gd name="T6" fmla="*/ 2147483647 w 1121"/>
              <a:gd name="T7" fmla="*/ 2147483647 h 968"/>
              <a:gd name="T8" fmla="*/ 2147483647 w 1121"/>
              <a:gd name="T9" fmla="*/ 2147483647 h 968"/>
              <a:gd name="T10" fmla="*/ 2147483647 w 1121"/>
              <a:gd name="T11" fmla="*/ 2147483647 h 968"/>
              <a:gd name="T12" fmla="*/ 2147483647 w 1121"/>
              <a:gd name="T13" fmla="*/ 2147483647 h 968"/>
              <a:gd name="T14" fmla="*/ 2147483647 w 1121"/>
              <a:gd name="T15" fmla="*/ 2147483647 h 968"/>
              <a:gd name="T16" fmla="*/ 2147483647 w 1121"/>
              <a:gd name="T17" fmla="*/ 2147483647 h 968"/>
              <a:gd name="T18" fmla="*/ 2147483647 w 1121"/>
              <a:gd name="T19" fmla="*/ 2147483647 h 968"/>
              <a:gd name="T20" fmla="*/ 2147483647 w 1121"/>
              <a:gd name="T21" fmla="*/ 2147483647 h 968"/>
              <a:gd name="T22" fmla="*/ 2147483647 w 1121"/>
              <a:gd name="T23" fmla="*/ 2147483647 h 968"/>
              <a:gd name="T24" fmla="*/ 2147483647 w 1121"/>
              <a:gd name="T25" fmla="*/ 2147483647 h 968"/>
              <a:gd name="T26" fmla="*/ 2147483647 w 1121"/>
              <a:gd name="T27" fmla="*/ 2147483647 h 968"/>
              <a:gd name="T28" fmla="*/ 2147483647 w 1121"/>
              <a:gd name="T29" fmla="*/ 2147483647 h 968"/>
              <a:gd name="T30" fmla="*/ 2147483647 w 1121"/>
              <a:gd name="T31" fmla="*/ 2147483647 h 968"/>
              <a:gd name="T32" fmla="*/ 2147483647 w 1121"/>
              <a:gd name="T33" fmla="*/ 2147483647 h 968"/>
              <a:gd name="T34" fmla="*/ 2147483647 w 1121"/>
              <a:gd name="T35" fmla="*/ 2147483647 h 968"/>
              <a:gd name="T36" fmla="*/ 2147483647 w 1121"/>
              <a:gd name="T37" fmla="*/ 2147483647 h 968"/>
              <a:gd name="T38" fmla="*/ 2147483647 w 1121"/>
              <a:gd name="T39" fmla="*/ 2147483647 h 968"/>
              <a:gd name="T40" fmla="*/ 2147483647 w 1121"/>
              <a:gd name="T41" fmla="*/ 2147483647 h 968"/>
              <a:gd name="T42" fmla="*/ 2147483647 w 1121"/>
              <a:gd name="T43" fmla="*/ 2147483647 h 968"/>
              <a:gd name="T44" fmla="*/ 2147483647 w 1121"/>
              <a:gd name="T45" fmla="*/ 2147483647 h 968"/>
              <a:gd name="T46" fmla="*/ 2147483647 w 1121"/>
              <a:gd name="T47" fmla="*/ 2147483647 h 968"/>
              <a:gd name="T48" fmla="*/ 2147483647 w 1121"/>
              <a:gd name="T49" fmla="*/ 2147483647 h 968"/>
              <a:gd name="T50" fmla="*/ 0 w 1121"/>
              <a:gd name="T51" fmla="*/ 0 h 96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21"/>
              <a:gd name="T79" fmla="*/ 0 h 968"/>
              <a:gd name="T80" fmla="*/ 1121 w 1121"/>
              <a:gd name="T81" fmla="*/ 968 h 96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21" h="968">
                <a:moveTo>
                  <a:pt x="0" y="0"/>
                </a:moveTo>
                <a:lnTo>
                  <a:pt x="1121" y="0"/>
                </a:lnTo>
                <a:lnTo>
                  <a:pt x="1113" y="112"/>
                </a:lnTo>
                <a:lnTo>
                  <a:pt x="1105" y="244"/>
                </a:lnTo>
                <a:lnTo>
                  <a:pt x="1065" y="408"/>
                </a:lnTo>
                <a:lnTo>
                  <a:pt x="985" y="552"/>
                </a:lnTo>
                <a:lnTo>
                  <a:pt x="909" y="676"/>
                </a:lnTo>
                <a:lnTo>
                  <a:pt x="849" y="740"/>
                </a:lnTo>
                <a:lnTo>
                  <a:pt x="785" y="804"/>
                </a:lnTo>
                <a:lnTo>
                  <a:pt x="729" y="852"/>
                </a:lnTo>
                <a:lnTo>
                  <a:pt x="669" y="900"/>
                </a:lnTo>
                <a:lnTo>
                  <a:pt x="617" y="932"/>
                </a:lnTo>
                <a:lnTo>
                  <a:pt x="561" y="968"/>
                </a:lnTo>
                <a:lnTo>
                  <a:pt x="465" y="904"/>
                </a:lnTo>
                <a:lnTo>
                  <a:pt x="385" y="852"/>
                </a:lnTo>
                <a:lnTo>
                  <a:pt x="329" y="792"/>
                </a:lnTo>
                <a:lnTo>
                  <a:pt x="257" y="732"/>
                </a:lnTo>
                <a:lnTo>
                  <a:pt x="192" y="644"/>
                </a:lnTo>
                <a:lnTo>
                  <a:pt x="137" y="540"/>
                </a:lnTo>
                <a:lnTo>
                  <a:pt x="84" y="444"/>
                </a:lnTo>
                <a:lnTo>
                  <a:pt x="53" y="352"/>
                </a:lnTo>
                <a:lnTo>
                  <a:pt x="33" y="264"/>
                </a:lnTo>
                <a:lnTo>
                  <a:pt x="17" y="204"/>
                </a:lnTo>
                <a:lnTo>
                  <a:pt x="9" y="128"/>
                </a:lnTo>
                <a:lnTo>
                  <a:pt x="9" y="56"/>
                </a:lnTo>
                <a:lnTo>
                  <a:pt x="0" y="0"/>
                </a:lnTo>
                <a:close/>
              </a:path>
            </a:pathLst>
          </a:custGeom>
          <a:solidFill>
            <a:srgbClr val="39536B"/>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16401" name="Freeform 17"/>
          <p:cNvSpPr>
            <a:spLocks/>
          </p:cNvSpPr>
          <p:nvPr/>
        </p:nvSpPr>
        <p:spPr bwMode="auto">
          <a:xfrm>
            <a:off x="2876550" y="3547594"/>
            <a:ext cx="1779588" cy="1536700"/>
          </a:xfrm>
          <a:custGeom>
            <a:avLst/>
            <a:gdLst>
              <a:gd name="T0" fmla="*/ 0 w 1121"/>
              <a:gd name="T1" fmla="*/ 0 h 968"/>
              <a:gd name="T2" fmla="*/ 2147483647 w 1121"/>
              <a:gd name="T3" fmla="*/ 0 h 968"/>
              <a:gd name="T4" fmla="*/ 2147483647 w 1121"/>
              <a:gd name="T5" fmla="*/ 2147483647 h 968"/>
              <a:gd name="T6" fmla="*/ 2147483647 w 1121"/>
              <a:gd name="T7" fmla="*/ 2147483647 h 968"/>
              <a:gd name="T8" fmla="*/ 2147483647 w 1121"/>
              <a:gd name="T9" fmla="*/ 2147483647 h 968"/>
              <a:gd name="T10" fmla="*/ 2147483647 w 1121"/>
              <a:gd name="T11" fmla="*/ 2147483647 h 968"/>
              <a:gd name="T12" fmla="*/ 2147483647 w 1121"/>
              <a:gd name="T13" fmla="*/ 2147483647 h 968"/>
              <a:gd name="T14" fmla="*/ 2147483647 w 1121"/>
              <a:gd name="T15" fmla="*/ 2147483647 h 968"/>
              <a:gd name="T16" fmla="*/ 2147483647 w 1121"/>
              <a:gd name="T17" fmla="*/ 2147483647 h 968"/>
              <a:gd name="T18" fmla="*/ 2147483647 w 1121"/>
              <a:gd name="T19" fmla="*/ 2147483647 h 968"/>
              <a:gd name="T20" fmla="*/ 2147483647 w 1121"/>
              <a:gd name="T21" fmla="*/ 2147483647 h 968"/>
              <a:gd name="T22" fmla="*/ 2147483647 w 1121"/>
              <a:gd name="T23" fmla="*/ 2147483647 h 968"/>
              <a:gd name="T24" fmla="*/ 2147483647 w 1121"/>
              <a:gd name="T25" fmla="*/ 2147483647 h 968"/>
              <a:gd name="T26" fmla="*/ 2147483647 w 1121"/>
              <a:gd name="T27" fmla="*/ 2147483647 h 968"/>
              <a:gd name="T28" fmla="*/ 2147483647 w 1121"/>
              <a:gd name="T29" fmla="*/ 2147483647 h 968"/>
              <a:gd name="T30" fmla="*/ 2147483647 w 1121"/>
              <a:gd name="T31" fmla="*/ 2147483647 h 968"/>
              <a:gd name="T32" fmla="*/ 2147483647 w 1121"/>
              <a:gd name="T33" fmla="*/ 2147483647 h 968"/>
              <a:gd name="T34" fmla="*/ 2147483647 w 1121"/>
              <a:gd name="T35" fmla="*/ 2147483647 h 968"/>
              <a:gd name="T36" fmla="*/ 2147483647 w 1121"/>
              <a:gd name="T37" fmla="*/ 2147483647 h 968"/>
              <a:gd name="T38" fmla="*/ 2147483647 w 1121"/>
              <a:gd name="T39" fmla="*/ 2147483647 h 968"/>
              <a:gd name="T40" fmla="*/ 2147483647 w 1121"/>
              <a:gd name="T41" fmla="*/ 2147483647 h 968"/>
              <a:gd name="T42" fmla="*/ 2147483647 w 1121"/>
              <a:gd name="T43" fmla="*/ 2147483647 h 968"/>
              <a:gd name="T44" fmla="*/ 2147483647 w 1121"/>
              <a:gd name="T45" fmla="*/ 2147483647 h 968"/>
              <a:gd name="T46" fmla="*/ 2147483647 w 1121"/>
              <a:gd name="T47" fmla="*/ 2147483647 h 968"/>
              <a:gd name="T48" fmla="*/ 2147483647 w 1121"/>
              <a:gd name="T49" fmla="*/ 2147483647 h 968"/>
              <a:gd name="T50" fmla="*/ 0 w 1121"/>
              <a:gd name="T51" fmla="*/ 0 h 96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21"/>
              <a:gd name="T79" fmla="*/ 0 h 968"/>
              <a:gd name="T80" fmla="*/ 1121 w 1121"/>
              <a:gd name="T81" fmla="*/ 968 h 96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21" h="968">
                <a:moveTo>
                  <a:pt x="0" y="0"/>
                </a:moveTo>
                <a:lnTo>
                  <a:pt x="1121" y="0"/>
                </a:lnTo>
                <a:lnTo>
                  <a:pt x="1113" y="112"/>
                </a:lnTo>
                <a:lnTo>
                  <a:pt x="1105" y="244"/>
                </a:lnTo>
                <a:lnTo>
                  <a:pt x="1065" y="408"/>
                </a:lnTo>
                <a:lnTo>
                  <a:pt x="985" y="552"/>
                </a:lnTo>
                <a:lnTo>
                  <a:pt x="909" y="676"/>
                </a:lnTo>
                <a:lnTo>
                  <a:pt x="849" y="740"/>
                </a:lnTo>
                <a:lnTo>
                  <a:pt x="785" y="804"/>
                </a:lnTo>
                <a:lnTo>
                  <a:pt x="729" y="852"/>
                </a:lnTo>
                <a:lnTo>
                  <a:pt x="669" y="900"/>
                </a:lnTo>
                <a:lnTo>
                  <a:pt x="617" y="932"/>
                </a:lnTo>
                <a:lnTo>
                  <a:pt x="561" y="968"/>
                </a:lnTo>
                <a:lnTo>
                  <a:pt x="465" y="904"/>
                </a:lnTo>
                <a:lnTo>
                  <a:pt x="385" y="852"/>
                </a:lnTo>
                <a:lnTo>
                  <a:pt x="329" y="792"/>
                </a:lnTo>
                <a:lnTo>
                  <a:pt x="257" y="732"/>
                </a:lnTo>
                <a:lnTo>
                  <a:pt x="192" y="644"/>
                </a:lnTo>
                <a:lnTo>
                  <a:pt x="137" y="540"/>
                </a:lnTo>
                <a:lnTo>
                  <a:pt x="84" y="444"/>
                </a:lnTo>
                <a:lnTo>
                  <a:pt x="53" y="352"/>
                </a:lnTo>
                <a:lnTo>
                  <a:pt x="33" y="264"/>
                </a:lnTo>
                <a:lnTo>
                  <a:pt x="17" y="204"/>
                </a:lnTo>
                <a:lnTo>
                  <a:pt x="9" y="128"/>
                </a:lnTo>
                <a:lnTo>
                  <a:pt x="9" y="56"/>
                </a:lnTo>
                <a:lnTo>
                  <a:pt x="0" y="0"/>
                </a:lnTo>
                <a:close/>
              </a:path>
            </a:pathLst>
          </a:custGeom>
          <a:noFill/>
          <a:ln w="28575" cap="rnd">
            <a:solidFill>
              <a:srgbClr val="39536B"/>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6402" name="Rectangle 18"/>
          <p:cNvSpPr>
            <a:spLocks noChangeArrowheads="1"/>
          </p:cNvSpPr>
          <p:nvPr/>
        </p:nvSpPr>
        <p:spPr bwMode="auto">
          <a:xfrm>
            <a:off x="3235325" y="3914307"/>
            <a:ext cx="1193800"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800" b="1">
                <a:solidFill>
                  <a:srgbClr val="000000"/>
                </a:solidFill>
              </a:rPr>
              <a:t>Untouched</a:t>
            </a:r>
            <a:endParaRPr lang="en-US"/>
          </a:p>
        </p:txBody>
      </p:sp>
      <p:sp>
        <p:nvSpPr>
          <p:cNvPr id="16403" name="Oval 19"/>
          <p:cNvSpPr>
            <a:spLocks noChangeArrowheads="1"/>
          </p:cNvSpPr>
          <p:nvPr/>
        </p:nvSpPr>
        <p:spPr bwMode="auto">
          <a:xfrm>
            <a:off x="4586288" y="1929932"/>
            <a:ext cx="1223962" cy="1028700"/>
          </a:xfrm>
          <a:prstGeom prst="ellipse">
            <a:avLst/>
          </a:prstGeom>
          <a:solidFill>
            <a:srgbClr val="FFFF99"/>
          </a:solidFill>
          <a:ln w="0">
            <a:solidFill>
              <a:srgbClr val="000000"/>
            </a:solidFill>
            <a:round/>
            <a:headEnd/>
            <a:tailEnd/>
          </a:ln>
        </p:spPr>
        <p:txBody>
          <a:bodyPr/>
          <a:lstStyle/>
          <a:p>
            <a:endParaRPr lang="en-US"/>
          </a:p>
        </p:txBody>
      </p:sp>
      <p:sp>
        <p:nvSpPr>
          <p:cNvPr id="16404" name="Oval 20"/>
          <p:cNvSpPr>
            <a:spLocks noChangeArrowheads="1"/>
          </p:cNvSpPr>
          <p:nvPr/>
        </p:nvSpPr>
        <p:spPr bwMode="auto">
          <a:xfrm>
            <a:off x="4586288" y="1929932"/>
            <a:ext cx="1223962" cy="1028700"/>
          </a:xfrm>
          <a:prstGeom prst="ellipse">
            <a:avLst/>
          </a:prstGeom>
          <a:noFill/>
          <a:ln w="12700" cap="rnd">
            <a:solidFill>
              <a:srgbClr val="39536B"/>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6405" name="Rectangle 21"/>
          <p:cNvSpPr>
            <a:spLocks noChangeArrowheads="1"/>
          </p:cNvSpPr>
          <p:nvPr/>
        </p:nvSpPr>
        <p:spPr bwMode="auto">
          <a:xfrm>
            <a:off x="5040313" y="2102969"/>
            <a:ext cx="533400" cy="274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800" b="1">
                <a:solidFill>
                  <a:srgbClr val="000000"/>
                </a:solidFill>
              </a:rPr>
              <a:t>New </a:t>
            </a:r>
            <a:endParaRPr lang="en-US"/>
          </a:p>
        </p:txBody>
      </p:sp>
      <p:sp>
        <p:nvSpPr>
          <p:cNvPr id="16406" name="Rectangle 22"/>
          <p:cNvSpPr>
            <a:spLocks noChangeArrowheads="1"/>
          </p:cNvSpPr>
          <p:nvPr/>
        </p:nvSpPr>
        <p:spPr bwMode="auto">
          <a:xfrm>
            <a:off x="4764088" y="2376019"/>
            <a:ext cx="1016000" cy="274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800" b="1">
                <a:solidFill>
                  <a:srgbClr val="000000"/>
                </a:solidFill>
              </a:rPr>
              <a:t>Reusable</a:t>
            </a:r>
            <a:endParaRPr lang="en-US"/>
          </a:p>
        </p:txBody>
      </p:sp>
      <p:sp>
        <p:nvSpPr>
          <p:cNvPr id="16407" name="Oval 23"/>
          <p:cNvSpPr>
            <a:spLocks noChangeArrowheads="1"/>
          </p:cNvSpPr>
          <p:nvPr/>
        </p:nvSpPr>
        <p:spPr bwMode="auto">
          <a:xfrm>
            <a:off x="4586288" y="1929932"/>
            <a:ext cx="1223962" cy="1028700"/>
          </a:xfrm>
          <a:prstGeom prst="ellipse">
            <a:avLst/>
          </a:prstGeom>
          <a:solidFill>
            <a:srgbClr val="FFFF99"/>
          </a:solidFill>
          <a:ln w="0">
            <a:solidFill>
              <a:srgbClr val="000000"/>
            </a:solidFill>
            <a:round/>
            <a:headEnd/>
            <a:tailEnd/>
          </a:ln>
        </p:spPr>
        <p:txBody>
          <a:bodyPr/>
          <a:lstStyle/>
          <a:p>
            <a:endParaRPr lang="en-US"/>
          </a:p>
        </p:txBody>
      </p:sp>
      <p:sp>
        <p:nvSpPr>
          <p:cNvPr id="16408" name="Oval 24"/>
          <p:cNvSpPr>
            <a:spLocks noChangeArrowheads="1"/>
          </p:cNvSpPr>
          <p:nvPr/>
        </p:nvSpPr>
        <p:spPr bwMode="auto">
          <a:xfrm>
            <a:off x="4586288" y="1929932"/>
            <a:ext cx="1223962" cy="1028700"/>
          </a:xfrm>
          <a:prstGeom prst="ellipse">
            <a:avLst/>
          </a:prstGeom>
          <a:noFill/>
          <a:ln w="12700" cap="rnd">
            <a:solidFill>
              <a:srgbClr val="39536B"/>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6409" name="Rectangle 25"/>
          <p:cNvSpPr>
            <a:spLocks noChangeArrowheads="1"/>
          </p:cNvSpPr>
          <p:nvPr/>
        </p:nvSpPr>
        <p:spPr bwMode="auto">
          <a:xfrm>
            <a:off x="4699000" y="2071219"/>
            <a:ext cx="1016000" cy="742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90000"/>
              </a:lnSpc>
              <a:spcBef>
                <a:spcPct val="0"/>
              </a:spcBef>
              <a:tabLst>
                <a:tab pos="292100" algn="l"/>
                <a:tab pos="571500" algn="l"/>
              </a:tabLst>
            </a:pPr>
            <a:r>
              <a:rPr lang="en-US" sz="1800" b="1">
                <a:solidFill>
                  <a:srgbClr val="000000"/>
                </a:solidFill>
              </a:rPr>
              <a:t>New</a:t>
            </a:r>
          </a:p>
          <a:p>
            <a:pPr>
              <a:lnSpc>
                <a:spcPct val="90000"/>
              </a:lnSpc>
              <a:spcBef>
                <a:spcPct val="0"/>
              </a:spcBef>
              <a:tabLst>
                <a:tab pos="292100" algn="l"/>
                <a:tab pos="571500" algn="l"/>
              </a:tabLst>
            </a:pPr>
            <a:r>
              <a:rPr lang="en-US" sz="1800" b="1">
                <a:solidFill>
                  <a:srgbClr val="000000"/>
                </a:solidFill>
              </a:rPr>
              <a:t>Reusable</a:t>
            </a:r>
          </a:p>
          <a:p>
            <a:pPr>
              <a:lnSpc>
                <a:spcPct val="90000"/>
              </a:lnSpc>
              <a:spcBef>
                <a:spcPct val="0"/>
              </a:spcBef>
              <a:tabLst>
                <a:tab pos="292100" algn="l"/>
                <a:tab pos="571500" algn="l"/>
              </a:tabLst>
            </a:pPr>
            <a:r>
              <a:rPr lang="en-US" sz="1800" b="1">
                <a:solidFill>
                  <a:srgbClr val="000000"/>
                </a:solidFill>
              </a:rPr>
              <a:t>[NR]</a:t>
            </a:r>
            <a:endParaRPr lang="en-US"/>
          </a:p>
        </p:txBody>
      </p:sp>
      <p:sp>
        <p:nvSpPr>
          <p:cNvPr id="16410" name="Rectangle 26"/>
          <p:cNvSpPr>
            <a:spLocks noChangeArrowheads="1"/>
          </p:cNvSpPr>
          <p:nvPr/>
        </p:nvSpPr>
        <p:spPr bwMode="auto">
          <a:xfrm>
            <a:off x="4886325" y="3914307"/>
            <a:ext cx="1206500"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800" b="1">
                <a:solidFill>
                  <a:srgbClr val="000000"/>
                </a:solidFill>
              </a:rPr>
              <a:t>Reused [R]</a:t>
            </a:r>
            <a:endParaRPr lang="en-US"/>
          </a:p>
        </p:txBody>
      </p:sp>
      <p:sp>
        <p:nvSpPr>
          <p:cNvPr id="16411" name="Freeform 27"/>
          <p:cNvSpPr>
            <a:spLocks/>
          </p:cNvSpPr>
          <p:nvPr/>
        </p:nvSpPr>
        <p:spPr bwMode="auto">
          <a:xfrm rot="10800000">
            <a:off x="2889250" y="1995019"/>
            <a:ext cx="1779588" cy="1536700"/>
          </a:xfrm>
          <a:custGeom>
            <a:avLst/>
            <a:gdLst>
              <a:gd name="T0" fmla="*/ 0 w 1121"/>
              <a:gd name="T1" fmla="*/ 0 h 968"/>
              <a:gd name="T2" fmla="*/ 2147483647 w 1121"/>
              <a:gd name="T3" fmla="*/ 0 h 968"/>
              <a:gd name="T4" fmla="*/ 2147483647 w 1121"/>
              <a:gd name="T5" fmla="*/ 2147483647 h 968"/>
              <a:gd name="T6" fmla="*/ 2147483647 w 1121"/>
              <a:gd name="T7" fmla="*/ 2147483647 h 968"/>
              <a:gd name="T8" fmla="*/ 2147483647 w 1121"/>
              <a:gd name="T9" fmla="*/ 2147483647 h 968"/>
              <a:gd name="T10" fmla="*/ 2147483647 w 1121"/>
              <a:gd name="T11" fmla="*/ 2147483647 h 968"/>
              <a:gd name="T12" fmla="*/ 2147483647 w 1121"/>
              <a:gd name="T13" fmla="*/ 2147483647 h 968"/>
              <a:gd name="T14" fmla="*/ 2147483647 w 1121"/>
              <a:gd name="T15" fmla="*/ 2147483647 h 968"/>
              <a:gd name="T16" fmla="*/ 2147483647 w 1121"/>
              <a:gd name="T17" fmla="*/ 2147483647 h 968"/>
              <a:gd name="T18" fmla="*/ 2147483647 w 1121"/>
              <a:gd name="T19" fmla="*/ 2147483647 h 968"/>
              <a:gd name="T20" fmla="*/ 2147483647 w 1121"/>
              <a:gd name="T21" fmla="*/ 2147483647 h 968"/>
              <a:gd name="T22" fmla="*/ 2147483647 w 1121"/>
              <a:gd name="T23" fmla="*/ 2147483647 h 968"/>
              <a:gd name="T24" fmla="*/ 2147483647 w 1121"/>
              <a:gd name="T25" fmla="*/ 2147483647 h 968"/>
              <a:gd name="T26" fmla="*/ 2147483647 w 1121"/>
              <a:gd name="T27" fmla="*/ 2147483647 h 968"/>
              <a:gd name="T28" fmla="*/ 2147483647 w 1121"/>
              <a:gd name="T29" fmla="*/ 2147483647 h 968"/>
              <a:gd name="T30" fmla="*/ 2147483647 w 1121"/>
              <a:gd name="T31" fmla="*/ 2147483647 h 968"/>
              <a:gd name="T32" fmla="*/ 2147483647 w 1121"/>
              <a:gd name="T33" fmla="*/ 2147483647 h 968"/>
              <a:gd name="T34" fmla="*/ 2147483647 w 1121"/>
              <a:gd name="T35" fmla="*/ 2147483647 h 968"/>
              <a:gd name="T36" fmla="*/ 2147483647 w 1121"/>
              <a:gd name="T37" fmla="*/ 2147483647 h 968"/>
              <a:gd name="T38" fmla="*/ 2147483647 w 1121"/>
              <a:gd name="T39" fmla="*/ 2147483647 h 968"/>
              <a:gd name="T40" fmla="*/ 2147483647 w 1121"/>
              <a:gd name="T41" fmla="*/ 2147483647 h 968"/>
              <a:gd name="T42" fmla="*/ 2147483647 w 1121"/>
              <a:gd name="T43" fmla="*/ 2147483647 h 968"/>
              <a:gd name="T44" fmla="*/ 2147483647 w 1121"/>
              <a:gd name="T45" fmla="*/ 2147483647 h 968"/>
              <a:gd name="T46" fmla="*/ 2147483647 w 1121"/>
              <a:gd name="T47" fmla="*/ 2147483647 h 968"/>
              <a:gd name="T48" fmla="*/ 2147483647 w 1121"/>
              <a:gd name="T49" fmla="*/ 2147483647 h 968"/>
              <a:gd name="T50" fmla="*/ 0 w 1121"/>
              <a:gd name="T51" fmla="*/ 0 h 96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21"/>
              <a:gd name="T79" fmla="*/ 0 h 968"/>
              <a:gd name="T80" fmla="*/ 1121 w 1121"/>
              <a:gd name="T81" fmla="*/ 968 h 96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21" h="968">
                <a:moveTo>
                  <a:pt x="0" y="0"/>
                </a:moveTo>
                <a:lnTo>
                  <a:pt x="1121" y="0"/>
                </a:lnTo>
                <a:lnTo>
                  <a:pt x="1113" y="112"/>
                </a:lnTo>
                <a:lnTo>
                  <a:pt x="1105" y="244"/>
                </a:lnTo>
                <a:lnTo>
                  <a:pt x="1065" y="408"/>
                </a:lnTo>
                <a:lnTo>
                  <a:pt x="985" y="552"/>
                </a:lnTo>
                <a:lnTo>
                  <a:pt x="909" y="676"/>
                </a:lnTo>
                <a:lnTo>
                  <a:pt x="849" y="740"/>
                </a:lnTo>
                <a:lnTo>
                  <a:pt x="785" y="804"/>
                </a:lnTo>
                <a:lnTo>
                  <a:pt x="729" y="852"/>
                </a:lnTo>
                <a:lnTo>
                  <a:pt x="669" y="900"/>
                </a:lnTo>
                <a:lnTo>
                  <a:pt x="617" y="932"/>
                </a:lnTo>
                <a:lnTo>
                  <a:pt x="561" y="968"/>
                </a:lnTo>
                <a:lnTo>
                  <a:pt x="465" y="904"/>
                </a:lnTo>
                <a:lnTo>
                  <a:pt x="385" y="852"/>
                </a:lnTo>
                <a:lnTo>
                  <a:pt x="329" y="792"/>
                </a:lnTo>
                <a:lnTo>
                  <a:pt x="257" y="732"/>
                </a:lnTo>
                <a:lnTo>
                  <a:pt x="192" y="644"/>
                </a:lnTo>
                <a:lnTo>
                  <a:pt x="137" y="540"/>
                </a:lnTo>
                <a:lnTo>
                  <a:pt x="84" y="444"/>
                </a:lnTo>
                <a:lnTo>
                  <a:pt x="53" y="352"/>
                </a:lnTo>
                <a:lnTo>
                  <a:pt x="33" y="264"/>
                </a:lnTo>
                <a:lnTo>
                  <a:pt x="17" y="204"/>
                </a:lnTo>
                <a:lnTo>
                  <a:pt x="9" y="128"/>
                </a:lnTo>
                <a:lnTo>
                  <a:pt x="9" y="56"/>
                </a:lnTo>
                <a:lnTo>
                  <a:pt x="0" y="0"/>
                </a:lnTo>
                <a:close/>
              </a:path>
            </a:pathLst>
          </a:custGeom>
          <a:solidFill>
            <a:schemeClr val="accent1">
              <a:alpha val="14902"/>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16412" name="Freeform 28"/>
          <p:cNvSpPr>
            <a:spLocks/>
          </p:cNvSpPr>
          <p:nvPr/>
        </p:nvSpPr>
        <p:spPr bwMode="auto">
          <a:xfrm rot="10800000">
            <a:off x="2889250" y="1995019"/>
            <a:ext cx="1779588" cy="1536700"/>
          </a:xfrm>
          <a:custGeom>
            <a:avLst/>
            <a:gdLst>
              <a:gd name="T0" fmla="*/ 0 w 1121"/>
              <a:gd name="T1" fmla="*/ 0 h 968"/>
              <a:gd name="T2" fmla="*/ 2147483647 w 1121"/>
              <a:gd name="T3" fmla="*/ 0 h 968"/>
              <a:gd name="T4" fmla="*/ 2147483647 w 1121"/>
              <a:gd name="T5" fmla="*/ 2147483647 h 968"/>
              <a:gd name="T6" fmla="*/ 2147483647 w 1121"/>
              <a:gd name="T7" fmla="*/ 2147483647 h 968"/>
              <a:gd name="T8" fmla="*/ 2147483647 w 1121"/>
              <a:gd name="T9" fmla="*/ 2147483647 h 968"/>
              <a:gd name="T10" fmla="*/ 2147483647 w 1121"/>
              <a:gd name="T11" fmla="*/ 2147483647 h 968"/>
              <a:gd name="T12" fmla="*/ 2147483647 w 1121"/>
              <a:gd name="T13" fmla="*/ 2147483647 h 968"/>
              <a:gd name="T14" fmla="*/ 2147483647 w 1121"/>
              <a:gd name="T15" fmla="*/ 2147483647 h 968"/>
              <a:gd name="T16" fmla="*/ 2147483647 w 1121"/>
              <a:gd name="T17" fmla="*/ 2147483647 h 968"/>
              <a:gd name="T18" fmla="*/ 2147483647 w 1121"/>
              <a:gd name="T19" fmla="*/ 2147483647 h 968"/>
              <a:gd name="T20" fmla="*/ 2147483647 w 1121"/>
              <a:gd name="T21" fmla="*/ 2147483647 h 968"/>
              <a:gd name="T22" fmla="*/ 2147483647 w 1121"/>
              <a:gd name="T23" fmla="*/ 2147483647 h 968"/>
              <a:gd name="T24" fmla="*/ 2147483647 w 1121"/>
              <a:gd name="T25" fmla="*/ 2147483647 h 968"/>
              <a:gd name="T26" fmla="*/ 2147483647 w 1121"/>
              <a:gd name="T27" fmla="*/ 2147483647 h 968"/>
              <a:gd name="T28" fmla="*/ 2147483647 w 1121"/>
              <a:gd name="T29" fmla="*/ 2147483647 h 968"/>
              <a:gd name="T30" fmla="*/ 2147483647 w 1121"/>
              <a:gd name="T31" fmla="*/ 2147483647 h 968"/>
              <a:gd name="T32" fmla="*/ 2147483647 w 1121"/>
              <a:gd name="T33" fmla="*/ 2147483647 h 968"/>
              <a:gd name="T34" fmla="*/ 2147483647 w 1121"/>
              <a:gd name="T35" fmla="*/ 2147483647 h 968"/>
              <a:gd name="T36" fmla="*/ 2147483647 w 1121"/>
              <a:gd name="T37" fmla="*/ 2147483647 h 968"/>
              <a:gd name="T38" fmla="*/ 2147483647 w 1121"/>
              <a:gd name="T39" fmla="*/ 2147483647 h 968"/>
              <a:gd name="T40" fmla="*/ 2147483647 w 1121"/>
              <a:gd name="T41" fmla="*/ 2147483647 h 968"/>
              <a:gd name="T42" fmla="*/ 2147483647 w 1121"/>
              <a:gd name="T43" fmla="*/ 2147483647 h 968"/>
              <a:gd name="T44" fmla="*/ 2147483647 w 1121"/>
              <a:gd name="T45" fmla="*/ 2147483647 h 968"/>
              <a:gd name="T46" fmla="*/ 2147483647 w 1121"/>
              <a:gd name="T47" fmla="*/ 2147483647 h 968"/>
              <a:gd name="T48" fmla="*/ 2147483647 w 1121"/>
              <a:gd name="T49" fmla="*/ 2147483647 h 968"/>
              <a:gd name="T50" fmla="*/ 0 w 1121"/>
              <a:gd name="T51" fmla="*/ 0 h 96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21"/>
              <a:gd name="T79" fmla="*/ 0 h 968"/>
              <a:gd name="T80" fmla="*/ 1121 w 1121"/>
              <a:gd name="T81" fmla="*/ 968 h 96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21" h="968">
                <a:moveTo>
                  <a:pt x="0" y="0"/>
                </a:moveTo>
                <a:lnTo>
                  <a:pt x="1121" y="0"/>
                </a:lnTo>
                <a:lnTo>
                  <a:pt x="1113" y="112"/>
                </a:lnTo>
                <a:lnTo>
                  <a:pt x="1105" y="244"/>
                </a:lnTo>
                <a:lnTo>
                  <a:pt x="1065" y="408"/>
                </a:lnTo>
                <a:lnTo>
                  <a:pt x="985" y="552"/>
                </a:lnTo>
                <a:lnTo>
                  <a:pt x="909" y="676"/>
                </a:lnTo>
                <a:lnTo>
                  <a:pt x="849" y="740"/>
                </a:lnTo>
                <a:lnTo>
                  <a:pt x="785" y="804"/>
                </a:lnTo>
                <a:lnTo>
                  <a:pt x="729" y="852"/>
                </a:lnTo>
                <a:lnTo>
                  <a:pt x="669" y="900"/>
                </a:lnTo>
                <a:lnTo>
                  <a:pt x="617" y="932"/>
                </a:lnTo>
                <a:lnTo>
                  <a:pt x="561" y="968"/>
                </a:lnTo>
                <a:lnTo>
                  <a:pt x="465" y="904"/>
                </a:lnTo>
                <a:lnTo>
                  <a:pt x="385" y="852"/>
                </a:lnTo>
                <a:lnTo>
                  <a:pt x="329" y="792"/>
                </a:lnTo>
                <a:lnTo>
                  <a:pt x="257" y="732"/>
                </a:lnTo>
                <a:lnTo>
                  <a:pt x="192" y="644"/>
                </a:lnTo>
                <a:lnTo>
                  <a:pt x="137" y="540"/>
                </a:lnTo>
                <a:lnTo>
                  <a:pt x="84" y="444"/>
                </a:lnTo>
                <a:lnTo>
                  <a:pt x="53" y="352"/>
                </a:lnTo>
                <a:lnTo>
                  <a:pt x="33" y="264"/>
                </a:lnTo>
                <a:lnTo>
                  <a:pt x="17" y="204"/>
                </a:lnTo>
                <a:lnTo>
                  <a:pt x="9" y="128"/>
                </a:lnTo>
                <a:lnTo>
                  <a:pt x="9" y="56"/>
                </a:lnTo>
                <a:lnTo>
                  <a:pt x="0" y="0"/>
                </a:lnTo>
                <a:close/>
              </a:path>
            </a:pathLst>
          </a:custGeom>
          <a:solidFill>
            <a:srgbClr val="CC99FF">
              <a:alpha val="87057"/>
            </a:srgbClr>
          </a:solidFill>
          <a:ln w="28575" cap="rnd">
            <a:solidFill>
              <a:srgbClr val="39536B"/>
            </a:solidFill>
            <a:prstDash val="solid"/>
            <a:round/>
            <a:headEnd/>
            <a:tailEnd/>
          </a:ln>
        </p:spPr>
        <p:txBody>
          <a:bodyPr/>
          <a:lstStyle/>
          <a:p>
            <a:endParaRPr lang="en-US"/>
          </a:p>
        </p:txBody>
      </p:sp>
      <p:sp>
        <p:nvSpPr>
          <p:cNvPr id="16413" name="Rectangle 29"/>
          <p:cNvSpPr>
            <a:spLocks noChangeArrowheads="1"/>
          </p:cNvSpPr>
          <p:nvPr/>
        </p:nvSpPr>
        <p:spPr bwMode="auto">
          <a:xfrm>
            <a:off x="3044825" y="2949107"/>
            <a:ext cx="1346200"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800" b="1">
                <a:solidFill>
                  <a:srgbClr val="000000"/>
                </a:solidFill>
              </a:rPr>
              <a:t>Modified [M]</a:t>
            </a:r>
            <a:endParaRPr lang="en-US"/>
          </a:p>
        </p:txBody>
      </p:sp>
    </p:spTree>
    <p:extLst>
      <p:ext uri="{BB962C8B-B14F-4D97-AF65-F5344CB8AC3E}">
        <p14:creationId xmlns:p14="http://schemas.microsoft.com/office/powerpoint/2010/main" val="20436134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latin typeface="Arial" charset="0"/>
              </a:rPr>
              <a:t>JD</a:t>
            </a:r>
            <a:r>
              <a:rPr lang="ja-JP" altLang="en-US">
                <a:latin typeface="Arial" charset="0"/>
              </a:rPr>
              <a:t>’</a:t>
            </a:r>
            <a:r>
              <a:rPr lang="en-US">
                <a:latin typeface="Arial" charset="0"/>
              </a:rPr>
              <a:t>s Other LOC Estimates</a:t>
            </a:r>
          </a:p>
        </p:txBody>
      </p:sp>
      <p:sp>
        <p:nvSpPr>
          <p:cNvPr id="3" name="Content Placeholder 2"/>
          <p:cNvSpPr>
            <a:spLocks noGrp="1"/>
          </p:cNvSpPr>
          <p:nvPr>
            <p:ph idx="1"/>
          </p:nvPr>
        </p:nvSpPr>
        <p:spPr/>
        <p:txBody>
          <a:bodyPr/>
          <a:lstStyle/>
          <a:p>
            <a:r>
              <a:rPr lang="en-US" sz="2400" dirty="0"/>
              <a:t>Now that JD understands what the different types of LOC mean, he can estimate his other LOC.  He estimates that he will modify about 10% of the his base program, and maybe add 5% of new LOC to the base.  </a:t>
            </a:r>
          </a:p>
        </p:txBody>
      </p:sp>
      <p:graphicFrame>
        <p:nvGraphicFramePr>
          <p:cNvPr id="7" name="Object 85"/>
          <p:cNvGraphicFramePr>
            <a:graphicFrameLocks noChangeAspect="1"/>
          </p:cNvGraphicFramePr>
          <p:nvPr>
            <p:extLst>
              <p:ext uri="{D42A27DB-BD31-4B8C-83A1-F6EECF244321}">
                <p14:modId xmlns:p14="http://schemas.microsoft.com/office/powerpoint/2010/main" val="343969981"/>
              </p:ext>
            </p:extLst>
          </p:nvPr>
        </p:nvGraphicFramePr>
        <p:xfrm>
          <a:off x="763588" y="3352800"/>
          <a:ext cx="9259887" cy="1809750"/>
        </p:xfrm>
        <a:graphic>
          <a:graphicData uri="http://schemas.openxmlformats.org/presentationml/2006/ole">
            <mc:AlternateContent xmlns:mc="http://schemas.openxmlformats.org/markup-compatibility/2006">
              <mc:Choice xmlns:v="urn:schemas-microsoft-com:vml" Requires="v">
                <p:oleObj spid="_x0000_s29709" name="Document" r:id="rId5" imgW="6522339" imgH="1275506" progId="Word.Document.8">
                  <p:embed/>
                </p:oleObj>
              </mc:Choice>
              <mc:Fallback>
                <p:oleObj name="Document" r:id="rId5" imgW="6522339" imgH="1275506"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3588" y="3352800"/>
                        <a:ext cx="9259887" cy="18097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dist="38099" dir="2700000" algn="ctr" rotWithShape="0">
                                <a:srgbClr val="000000">
                                  <a:alpha val="74997"/>
                                </a:srgbClr>
                              </a:outerShdw>
                            </a:effectLst>
                          </a14:hiddenEffects>
                        </a:ext>
                      </a:extLst>
                    </p:spPr>
                  </p:pic>
                </p:oleObj>
              </mc:Fallback>
            </mc:AlternateContent>
          </a:graphicData>
        </a:graphic>
      </p:graphicFrame>
    </p:spTree>
    <p:extLst>
      <p:ext uri="{BB962C8B-B14F-4D97-AF65-F5344CB8AC3E}">
        <p14:creationId xmlns:p14="http://schemas.microsoft.com/office/powerpoint/2010/main" val="40180949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fontScale="90000"/>
          </a:bodyPr>
          <a:lstStyle/>
          <a:p>
            <a:pPr eaLnBrk="1" hangingPunct="1"/>
            <a:r>
              <a:rPr lang="en-US">
                <a:latin typeface="Arial" charset="0"/>
              </a:rPr>
              <a:t>Entering Other LOC Data into the Student Workbook</a:t>
            </a:r>
          </a:p>
        </p:txBody>
      </p:sp>
      <p:sp>
        <p:nvSpPr>
          <p:cNvPr id="18435" name="Rectangle 3"/>
          <p:cNvSpPr>
            <a:spLocks noGrp="1" noChangeArrowheads="1"/>
          </p:cNvSpPr>
          <p:nvPr>
            <p:ph idx="1"/>
          </p:nvPr>
        </p:nvSpPr>
        <p:spPr/>
        <p:txBody>
          <a:bodyPr/>
          <a:lstStyle/>
          <a:p>
            <a:pPr marL="547688" lvl="1" indent="-376238" defTabSz="811213" eaLnBrk="1" hangingPunct="1">
              <a:spcBef>
                <a:spcPts val="0"/>
              </a:spcBef>
              <a:spcAft>
                <a:spcPts val="600"/>
              </a:spcAft>
              <a:buFontTx/>
              <a:buAutoNum type="arabicPeriod"/>
            </a:pPr>
            <a:r>
              <a:rPr lang="en-US" dirty="0">
                <a:latin typeface="Arial" charset="0"/>
              </a:rPr>
              <a:t>Enter the name of the base part or use the combo box to select a part from the parts library.</a:t>
            </a:r>
          </a:p>
          <a:p>
            <a:pPr marL="547688" lvl="1" indent="-376238" defTabSz="811213" eaLnBrk="1" hangingPunct="1">
              <a:spcBef>
                <a:spcPts val="0"/>
              </a:spcBef>
              <a:spcAft>
                <a:spcPts val="600"/>
              </a:spcAft>
              <a:buFontTx/>
              <a:buAutoNum type="arabicPeriod"/>
            </a:pPr>
            <a:r>
              <a:rPr lang="en-US" dirty="0">
                <a:latin typeface="Arial" charset="0"/>
              </a:rPr>
              <a:t>Enter the planned size of the base part.</a:t>
            </a:r>
          </a:p>
          <a:p>
            <a:pPr marL="341313" lvl="2" indent="-146050" defTabSz="811213" eaLnBrk="1" hangingPunct="1">
              <a:spcBef>
                <a:spcPts val="0"/>
              </a:spcBef>
              <a:spcAft>
                <a:spcPts val="600"/>
              </a:spcAft>
              <a:buFontTx/>
              <a:buChar char="•"/>
            </a:pPr>
            <a:r>
              <a:rPr lang="en-US" dirty="0">
                <a:latin typeface="Arial" charset="0"/>
              </a:rPr>
              <a:t>Enter the base size if the part was not selected from the parts library.</a:t>
            </a:r>
          </a:p>
          <a:p>
            <a:pPr marL="341313" lvl="2" indent="-146050" defTabSz="811213" eaLnBrk="1" hangingPunct="1">
              <a:spcBef>
                <a:spcPts val="0"/>
              </a:spcBef>
              <a:spcAft>
                <a:spcPts val="600"/>
              </a:spcAft>
              <a:buFontTx/>
              <a:buChar char="•"/>
            </a:pPr>
            <a:r>
              <a:rPr lang="en-US" dirty="0">
                <a:latin typeface="Arial" charset="0"/>
              </a:rPr>
              <a:t>Enter the estimated deleted, modified, and added size.</a:t>
            </a:r>
          </a:p>
        </p:txBody>
      </p:sp>
      <p:pic>
        <p:nvPicPr>
          <p:cNvPr id="18436" name="Picture 4" descr="S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793" y="3464949"/>
            <a:ext cx="7259637" cy="1562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76714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atin typeface="Arial" charset="0"/>
              </a:rPr>
              <a:t>Estimating Reused Parts</a:t>
            </a:r>
          </a:p>
        </p:txBody>
      </p:sp>
      <p:sp>
        <p:nvSpPr>
          <p:cNvPr id="19459" name="Rectangle 3"/>
          <p:cNvSpPr>
            <a:spLocks noGrp="1" noChangeArrowheads="1"/>
          </p:cNvSpPr>
          <p:nvPr>
            <p:ph idx="1"/>
          </p:nvPr>
        </p:nvSpPr>
        <p:spPr/>
        <p:txBody>
          <a:bodyPr/>
          <a:lstStyle/>
          <a:p>
            <a:pPr marL="419100" indent="-419100" defTabSz="811213" eaLnBrk="1" hangingPunct="1"/>
            <a:r>
              <a:rPr lang="en-US">
                <a:latin typeface="Arial" charset="0"/>
              </a:rPr>
              <a:t>During planning, enter each reused part.</a:t>
            </a:r>
          </a:p>
          <a:p>
            <a:pPr marL="547688" lvl="1" indent="-419100" defTabSz="811213" eaLnBrk="1" hangingPunct="1">
              <a:buFontTx/>
              <a:buAutoNum type="arabicPeriod"/>
            </a:pPr>
            <a:r>
              <a:rPr lang="en-US">
                <a:latin typeface="Arial" charset="0"/>
              </a:rPr>
              <a:t>Enter the name of the reused part or use the combo box to select a part from the parts library.</a:t>
            </a:r>
          </a:p>
          <a:p>
            <a:pPr marL="547688" lvl="1" indent="-419100" defTabSz="811213" eaLnBrk="1" hangingPunct="1">
              <a:buFontTx/>
              <a:buAutoNum type="arabicPeriod"/>
            </a:pPr>
            <a:r>
              <a:rPr lang="en-US">
                <a:latin typeface="Arial" charset="0"/>
              </a:rPr>
              <a:t>Enter the planned size of the reused part if the part was not selected from the parts library.</a:t>
            </a:r>
          </a:p>
        </p:txBody>
      </p:sp>
      <p:pic>
        <p:nvPicPr>
          <p:cNvPr id="19460" name="Picture 4" descr="S1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7588" y="3426020"/>
            <a:ext cx="7259637" cy="1730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936091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a:latin typeface="Arial" charset="0"/>
              </a:rPr>
              <a:t>Top Half of Size Estimating Template</a:t>
            </a:r>
          </a:p>
        </p:txBody>
      </p:sp>
      <p:sp>
        <p:nvSpPr>
          <p:cNvPr id="3" name="Content Placeholder 2"/>
          <p:cNvSpPr>
            <a:spLocks noGrp="1"/>
          </p:cNvSpPr>
          <p:nvPr>
            <p:ph sz="half" idx="1"/>
          </p:nvPr>
        </p:nvSpPr>
        <p:spPr/>
        <p:txBody>
          <a:bodyPr/>
          <a:lstStyle/>
          <a:p>
            <a:r>
              <a:rPr lang="en-US" dirty="0">
                <a:latin typeface="Arial" charset="0"/>
              </a:rPr>
              <a:t>After entering JD</a:t>
            </a:r>
            <a:r>
              <a:rPr lang="ja-JP" altLang="en-US" dirty="0">
                <a:latin typeface="Arial" charset="0"/>
              </a:rPr>
              <a:t>’</a:t>
            </a:r>
            <a:r>
              <a:rPr lang="en-US" dirty="0">
                <a:latin typeface="Arial" charset="0"/>
              </a:rPr>
              <a:t>s data, your Size Estimation template should look like this. </a:t>
            </a:r>
          </a:p>
        </p:txBody>
      </p:sp>
      <p:pic>
        <p:nvPicPr>
          <p:cNvPr id="2048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1123950"/>
            <a:ext cx="4137271" cy="42106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84685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a:latin typeface="Arial" charset="0"/>
              </a:rPr>
              <a:t>Calculating Total Program Size</a:t>
            </a:r>
          </a:p>
        </p:txBody>
      </p:sp>
      <p:sp>
        <p:nvSpPr>
          <p:cNvPr id="21507" name="Rectangle 3"/>
          <p:cNvSpPr>
            <a:spLocks noGrp="1" noChangeArrowheads="1"/>
          </p:cNvSpPr>
          <p:nvPr>
            <p:ph idx="1"/>
          </p:nvPr>
        </p:nvSpPr>
        <p:spPr/>
        <p:txBody>
          <a:bodyPr>
            <a:normAutofit/>
          </a:bodyPr>
          <a:lstStyle/>
          <a:p>
            <a:pPr marL="0" indent="0" eaLnBrk="1" hangingPunct="1">
              <a:lnSpc>
                <a:spcPct val="90000"/>
              </a:lnSpc>
            </a:pPr>
            <a:r>
              <a:rPr lang="en-US" sz="2000" dirty="0">
                <a:latin typeface="Arial" charset="0"/>
              </a:rPr>
              <a:t>To calculate total program size, the individual estimates must be combined.</a:t>
            </a:r>
          </a:p>
          <a:p>
            <a:pPr lvl="1" eaLnBrk="1" hangingPunct="1">
              <a:lnSpc>
                <a:spcPct val="90000"/>
              </a:lnSpc>
            </a:pPr>
            <a:r>
              <a:rPr lang="en-US" sz="2000" dirty="0">
                <a:latin typeface="Arial" charset="0"/>
              </a:rPr>
              <a:t>Estimated proxy size (E) = BA + PA + M</a:t>
            </a:r>
          </a:p>
          <a:p>
            <a:pPr marL="0" indent="0" eaLnBrk="1" hangingPunct="1">
              <a:lnSpc>
                <a:spcPct val="90000"/>
              </a:lnSpc>
            </a:pPr>
            <a:r>
              <a:rPr lang="en-US" sz="2000" dirty="0">
                <a:latin typeface="Arial" charset="0"/>
              </a:rPr>
              <a:t>The proxy size can be adjusted to create a projected added &amp;</a:t>
            </a:r>
            <a:r>
              <a:rPr lang="en-US" sz="2000" dirty="0">
                <a:solidFill>
                  <a:srgbClr val="FF0000"/>
                </a:solidFill>
                <a:latin typeface="Arial" charset="0"/>
              </a:rPr>
              <a:t> </a:t>
            </a:r>
            <a:r>
              <a:rPr lang="en-US" sz="2000" dirty="0">
                <a:latin typeface="Arial" charset="0"/>
              </a:rPr>
              <a:t>modified </a:t>
            </a:r>
            <a:r>
              <a:rPr lang="en-US" sz="2000" dirty="0" smtClean="0">
                <a:latin typeface="Arial" charset="0"/>
              </a:rPr>
              <a:t/>
            </a:r>
            <a:br>
              <a:rPr lang="en-US" sz="2000" dirty="0" smtClean="0">
                <a:latin typeface="Arial" charset="0"/>
              </a:rPr>
            </a:br>
            <a:r>
              <a:rPr lang="en-US" sz="2000" dirty="0" smtClean="0">
                <a:latin typeface="Arial" charset="0"/>
              </a:rPr>
              <a:t>size </a:t>
            </a:r>
            <a:r>
              <a:rPr lang="en-US" sz="2000" dirty="0">
                <a:latin typeface="Arial" charset="0"/>
              </a:rPr>
              <a:t>(P).</a:t>
            </a:r>
          </a:p>
          <a:p>
            <a:pPr lvl="1" eaLnBrk="1" hangingPunct="1">
              <a:lnSpc>
                <a:spcPct val="90000"/>
              </a:lnSpc>
            </a:pPr>
            <a:r>
              <a:rPr lang="en-US" sz="2000" dirty="0">
                <a:latin typeface="Arial" charset="0"/>
              </a:rPr>
              <a:t>PROBE method C assumes that you have some historical data but not enough to use statistical methods.  You adjust E as follow</a:t>
            </a:r>
          </a:p>
          <a:p>
            <a:pPr lvl="2" eaLnBrk="1" hangingPunct="1">
              <a:lnSpc>
                <a:spcPct val="90000"/>
              </a:lnSpc>
              <a:buFont typeface="Times" charset="0"/>
              <a:buNone/>
            </a:pPr>
            <a:r>
              <a:rPr lang="en-US" dirty="0">
                <a:latin typeface="Arial" charset="0"/>
              </a:rPr>
              <a:t>P = (actual A&amp;M size to date/estimated A&amp;M size to date) * E</a:t>
            </a:r>
          </a:p>
          <a:p>
            <a:pPr lvl="1" eaLnBrk="1" hangingPunct="1">
              <a:lnSpc>
                <a:spcPct val="90000"/>
              </a:lnSpc>
            </a:pPr>
            <a:r>
              <a:rPr lang="en-US" sz="2000" dirty="0">
                <a:latin typeface="Arial" charset="0"/>
              </a:rPr>
              <a:t>PROBE method D assumes that you have no historical data and uses your estimate as the projection, P = E.</a:t>
            </a:r>
          </a:p>
          <a:p>
            <a:pPr marL="0" indent="0" eaLnBrk="1" hangingPunct="1">
              <a:lnSpc>
                <a:spcPct val="90000"/>
              </a:lnSpc>
            </a:pPr>
            <a:r>
              <a:rPr lang="en-US" sz="2000" dirty="0">
                <a:latin typeface="Arial" charset="0"/>
              </a:rPr>
              <a:t>Total program size (T) is calculated as</a:t>
            </a:r>
          </a:p>
          <a:p>
            <a:pPr lvl="2" eaLnBrk="1" hangingPunct="1">
              <a:lnSpc>
                <a:spcPct val="90000"/>
              </a:lnSpc>
              <a:buFont typeface="Times" charset="0"/>
              <a:buNone/>
            </a:pPr>
            <a:r>
              <a:rPr lang="en-US" dirty="0">
                <a:latin typeface="Arial" charset="0"/>
              </a:rPr>
              <a:t>T = P + B - D - M + R</a:t>
            </a:r>
          </a:p>
        </p:txBody>
      </p:sp>
    </p:spTree>
    <p:extLst>
      <p:ext uri="{BB962C8B-B14F-4D97-AF65-F5344CB8AC3E}">
        <p14:creationId xmlns:p14="http://schemas.microsoft.com/office/powerpoint/2010/main" val="37673192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8"/>
          <p:cNvSpPr>
            <a:spLocks noGrp="1" noChangeArrowheads="1"/>
          </p:cNvSpPr>
          <p:nvPr>
            <p:ph type="title"/>
          </p:nvPr>
        </p:nvSpPr>
        <p:spPr/>
        <p:txBody>
          <a:bodyPr/>
          <a:lstStyle/>
          <a:p>
            <a:pPr eaLnBrk="1" hangingPunct="1"/>
            <a:r>
              <a:rPr lang="en-US">
                <a:latin typeface="Arial" charset="0"/>
              </a:rPr>
              <a:t>JD</a:t>
            </a:r>
            <a:r>
              <a:rPr lang="ja-JP" altLang="en-US">
                <a:latin typeface="Arial" charset="0"/>
              </a:rPr>
              <a:t>’</a:t>
            </a:r>
            <a:r>
              <a:rPr lang="en-US">
                <a:latin typeface="Arial" charset="0"/>
              </a:rPr>
              <a:t>s Total Program Size</a:t>
            </a:r>
          </a:p>
        </p:txBody>
      </p:sp>
      <p:sp>
        <p:nvSpPr>
          <p:cNvPr id="22531" name="Rectangle 9"/>
          <p:cNvSpPr>
            <a:spLocks noGrp="1" noChangeArrowheads="1"/>
          </p:cNvSpPr>
          <p:nvPr>
            <p:ph idx="1"/>
          </p:nvPr>
        </p:nvSpPr>
        <p:spPr/>
        <p:txBody>
          <a:bodyPr/>
          <a:lstStyle/>
          <a:p>
            <a:pPr marL="0" indent="0" eaLnBrk="1" hangingPunct="1"/>
            <a:r>
              <a:rPr lang="en-US" dirty="0">
                <a:latin typeface="Arial" charset="0"/>
              </a:rPr>
              <a:t>Since JD has no size history, he selects PROBE method D from the PROBE Calculation Worksheet of the Size Estimation Template. </a:t>
            </a:r>
          </a:p>
          <a:p>
            <a:pPr marL="0" indent="0" eaLnBrk="1" hangingPunct="1"/>
            <a:r>
              <a:rPr lang="en-US" dirty="0">
                <a:latin typeface="Arial" charset="0"/>
              </a:rPr>
              <a:t>Once JD selects the PROBE method, the tool has all the information needed to calculate</a:t>
            </a:r>
          </a:p>
          <a:p>
            <a:pPr lvl="1" eaLnBrk="1" hangingPunct="1"/>
            <a:r>
              <a:rPr lang="en-US" sz="1900" dirty="0">
                <a:latin typeface="Arial" charset="0"/>
              </a:rPr>
              <a:t>estimated proxy size (E) = BA + PA + M = 11 + 117.88 + 22 = 150.88</a:t>
            </a:r>
          </a:p>
          <a:p>
            <a:pPr lvl="1" eaLnBrk="1" hangingPunct="1"/>
            <a:r>
              <a:rPr lang="en-US" sz="1900" dirty="0">
                <a:latin typeface="Arial" charset="0"/>
              </a:rPr>
              <a:t>estimated total Size (T) = P + B - D - M + R = 150.88 + 224 - 0 - 22 = 352.88</a:t>
            </a:r>
            <a:r>
              <a:rPr lang="en-US" dirty="0">
                <a:latin typeface="Arial" charset="0"/>
              </a:rPr>
              <a:t> </a:t>
            </a:r>
          </a:p>
        </p:txBody>
      </p:sp>
    </p:spTree>
    <p:extLst>
      <p:ext uri="{BB962C8B-B14F-4D97-AF65-F5344CB8AC3E}">
        <p14:creationId xmlns:p14="http://schemas.microsoft.com/office/powerpoint/2010/main" val="31390930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normAutofit fontScale="90000"/>
          </a:bodyPr>
          <a:lstStyle/>
          <a:p>
            <a:pPr eaLnBrk="1" hangingPunct="1"/>
            <a:r>
              <a:rPr lang="en-US">
                <a:latin typeface="Arial" charset="0"/>
              </a:rPr>
              <a:t>Projected and Total Size in JD</a:t>
            </a:r>
            <a:r>
              <a:rPr lang="ja-JP" altLang="en-US">
                <a:latin typeface="Arial" charset="0"/>
              </a:rPr>
              <a:t>’</a:t>
            </a:r>
            <a:r>
              <a:rPr lang="en-US">
                <a:latin typeface="Arial" charset="0"/>
              </a:rPr>
              <a:t>s Size Estimating Template</a:t>
            </a:r>
          </a:p>
        </p:txBody>
      </p:sp>
      <p:sp>
        <p:nvSpPr>
          <p:cNvPr id="23558" name="Rectangle 7"/>
          <p:cNvSpPr>
            <a:spLocks noGrp="1" noChangeArrowheads="1"/>
          </p:cNvSpPr>
          <p:nvPr>
            <p:ph idx="1"/>
          </p:nvPr>
        </p:nvSpPr>
        <p:spPr>
          <a:noFill/>
        </p:spPr>
        <p:txBody>
          <a:bodyPr/>
          <a:lstStyle/>
          <a:p>
            <a:pPr marL="0" indent="0" eaLnBrk="1" hangingPunct="1"/>
            <a:r>
              <a:rPr lang="en-US">
                <a:latin typeface="Arial" charset="0"/>
              </a:rPr>
              <a:t>Once you select the PROBE method, the tool calculates everything else for you. </a:t>
            </a:r>
          </a:p>
        </p:txBody>
      </p:sp>
      <p:grpSp>
        <p:nvGrpSpPr>
          <p:cNvPr id="2" name="Group 1"/>
          <p:cNvGrpSpPr/>
          <p:nvPr/>
        </p:nvGrpSpPr>
        <p:grpSpPr>
          <a:xfrm>
            <a:off x="747128" y="1942522"/>
            <a:ext cx="7091362" cy="4162425"/>
            <a:chOff x="728663" y="2219325"/>
            <a:chExt cx="7091362" cy="4162425"/>
          </a:xfrm>
        </p:grpSpPr>
        <p:pic>
          <p:nvPicPr>
            <p:cNvPr id="2355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3338" y="2219325"/>
              <a:ext cx="6516687" cy="41624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3556" name="AutoShape 5"/>
            <p:cNvSpPr>
              <a:spLocks noChangeArrowheads="1"/>
            </p:cNvSpPr>
            <p:nvPr/>
          </p:nvSpPr>
          <p:spPr bwMode="auto">
            <a:xfrm>
              <a:off x="728663" y="4352925"/>
              <a:ext cx="782637" cy="88900"/>
            </a:xfrm>
            <a:prstGeom prst="rightArrow">
              <a:avLst>
                <a:gd name="adj1" fmla="val 50000"/>
                <a:gd name="adj2" fmla="val 220089"/>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lIns="92309" tIns="46154" rIns="92309" bIns="46154" anchor="ctr"/>
            <a:lstStyle/>
            <a:p>
              <a:endParaRPr lang="en-US"/>
            </a:p>
          </p:txBody>
        </p:sp>
        <p:sp>
          <p:nvSpPr>
            <p:cNvPr id="23557" name="AutoShape 6"/>
            <p:cNvSpPr>
              <a:spLocks noChangeArrowheads="1"/>
            </p:cNvSpPr>
            <p:nvPr/>
          </p:nvSpPr>
          <p:spPr bwMode="auto">
            <a:xfrm>
              <a:off x="728663" y="4543425"/>
              <a:ext cx="782637" cy="88900"/>
            </a:xfrm>
            <a:prstGeom prst="rightArrow">
              <a:avLst>
                <a:gd name="adj1" fmla="val 50000"/>
                <a:gd name="adj2" fmla="val 220089"/>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lIns="92309" tIns="46154" rIns="92309" bIns="46154" anchor="ctr"/>
            <a:lstStyle/>
            <a:p>
              <a:endParaRPr lang="en-US"/>
            </a:p>
          </p:txBody>
        </p:sp>
      </p:grpSp>
    </p:spTree>
    <p:extLst>
      <p:ext uri="{BB962C8B-B14F-4D97-AF65-F5344CB8AC3E}">
        <p14:creationId xmlns:p14="http://schemas.microsoft.com/office/powerpoint/2010/main" val="13899494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a:latin typeface="Arial" charset="0"/>
              </a:rPr>
              <a:t>Calculating Projected Effort</a:t>
            </a:r>
          </a:p>
        </p:txBody>
      </p:sp>
      <p:sp>
        <p:nvSpPr>
          <p:cNvPr id="24579" name="Rectangle 3"/>
          <p:cNvSpPr>
            <a:spLocks noGrp="1" noChangeArrowheads="1"/>
          </p:cNvSpPr>
          <p:nvPr>
            <p:ph idx="1"/>
          </p:nvPr>
        </p:nvSpPr>
        <p:spPr/>
        <p:txBody>
          <a:bodyPr/>
          <a:lstStyle/>
          <a:p>
            <a:pPr marL="0" indent="0" eaLnBrk="1" hangingPunct="1"/>
            <a:r>
              <a:rPr lang="en-US">
                <a:latin typeface="Arial" charset="0"/>
              </a:rPr>
              <a:t>The projected development time is also based on the estimated proxy size (E).</a:t>
            </a:r>
          </a:p>
          <a:p>
            <a:pPr lvl="1" eaLnBrk="1" hangingPunct="1"/>
            <a:r>
              <a:rPr lang="en-US">
                <a:latin typeface="Arial" charset="0"/>
              </a:rPr>
              <a:t>PROBE method C assumes that you have some historical data but not enough to use statistical methods.  You calculate time by</a:t>
            </a:r>
          </a:p>
          <a:p>
            <a:pPr lvl="2" eaLnBrk="1" hangingPunct="1">
              <a:buFont typeface="Times" charset="0"/>
              <a:buNone/>
            </a:pPr>
            <a:r>
              <a:rPr lang="en-US" sz="1500">
                <a:latin typeface="Arial" charset="0"/>
              </a:rPr>
              <a:t>Projected Time = (actual total development time to date/ estimated A&amp;M size to date) * E</a:t>
            </a:r>
            <a:endParaRPr lang="en-US">
              <a:latin typeface="Arial" charset="0"/>
            </a:endParaRPr>
          </a:p>
          <a:p>
            <a:pPr lvl="1" eaLnBrk="1" hangingPunct="1"/>
            <a:r>
              <a:rPr lang="en-US">
                <a:latin typeface="Arial" charset="0"/>
              </a:rPr>
              <a:t>PROBE method D assumes that you have no historical data.  You use engineering judgment to estimate time. </a:t>
            </a:r>
          </a:p>
        </p:txBody>
      </p:sp>
    </p:spTree>
    <p:extLst>
      <p:ext uri="{BB962C8B-B14F-4D97-AF65-F5344CB8AC3E}">
        <p14:creationId xmlns:p14="http://schemas.microsoft.com/office/powerpoint/2010/main" val="14405097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a:latin typeface="Arial" charset="0"/>
              </a:rPr>
              <a:t>JD</a:t>
            </a:r>
            <a:r>
              <a:rPr lang="ja-JP" altLang="en-US">
                <a:latin typeface="Arial" charset="0"/>
              </a:rPr>
              <a:t>’</a:t>
            </a:r>
            <a:r>
              <a:rPr lang="en-US">
                <a:latin typeface="Arial" charset="0"/>
              </a:rPr>
              <a:t>s Projected Effort</a:t>
            </a:r>
          </a:p>
        </p:txBody>
      </p:sp>
      <p:sp>
        <p:nvSpPr>
          <p:cNvPr id="25603" name="Rectangle 3"/>
          <p:cNvSpPr>
            <a:spLocks noGrp="1" noChangeArrowheads="1"/>
          </p:cNvSpPr>
          <p:nvPr>
            <p:ph idx="1"/>
          </p:nvPr>
        </p:nvSpPr>
        <p:spPr/>
        <p:txBody>
          <a:bodyPr/>
          <a:lstStyle/>
          <a:p>
            <a:pPr marL="0" indent="0" eaLnBrk="1" hangingPunct="1"/>
            <a:r>
              <a:rPr lang="en-US">
                <a:latin typeface="Arial" charset="0"/>
              </a:rPr>
              <a:t>Since JD has no historical productivity data, he selects PROBE method D for time.</a:t>
            </a:r>
          </a:p>
          <a:p>
            <a:pPr marL="0" indent="0" eaLnBrk="1" hangingPunct="1"/>
            <a:r>
              <a:rPr lang="en-US">
                <a:latin typeface="Arial" charset="0"/>
              </a:rPr>
              <a:t>The tool prompts him to enter how long he thinks he will take to complete this program. Thinking that he needs at least a couple of minutes per LOC, he enters 300 minutes.</a:t>
            </a:r>
          </a:p>
          <a:p>
            <a:pPr marL="0" indent="0" eaLnBrk="1" hangingPunct="1"/>
            <a:endParaRPr lang="en-US">
              <a:latin typeface="Arial" charset="0"/>
            </a:endParaRPr>
          </a:p>
          <a:p>
            <a:pPr marL="0" indent="0" eaLnBrk="1" hangingPunct="1"/>
            <a:r>
              <a:rPr lang="en-US" b="1" i="1">
                <a:latin typeface="Arial" charset="0"/>
              </a:rPr>
              <a:t>What happens if you choose method C?</a:t>
            </a:r>
            <a:endParaRPr lang="en-US">
              <a:latin typeface="Arial" charset="0"/>
            </a:endParaRPr>
          </a:p>
        </p:txBody>
      </p:sp>
    </p:spTree>
    <p:extLst>
      <p:ext uri="{BB962C8B-B14F-4D97-AF65-F5344CB8AC3E}">
        <p14:creationId xmlns:p14="http://schemas.microsoft.com/office/powerpoint/2010/main" val="34920583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normAutofit fontScale="90000"/>
          </a:bodyPr>
          <a:lstStyle/>
          <a:p>
            <a:pPr eaLnBrk="1" hangingPunct="1"/>
            <a:r>
              <a:rPr lang="en-US">
                <a:latin typeface="Arial" charset="0"/>
              </a:rPr>
              <a:t>Projected Effort in JD</a:t>
            </a:r>
            <a:r>
              <a:rPr lang="ja-JP" altLang="en-US">
                <a:latin typeface="Arial" charset="0"/>
              </a:rPr>
              <a:t>’</a:t>
            </a:r>
            <a:r>
              <a:rPr lang="en-US">
                <a:latin typeface="Arial" charset="0"/>
              </a:rPr>
              <a:t>s Size Estimating Template</a:t>
            </a:r>
          </a:p>
        </p:txBody>
      </p:sp>
      <p:pic>
        <p:nvPicPr>
          <p:cNvPr id="2662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7625" y="1123950"/>
            <a:ext cx="6532563"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6628" name="AutoShape 6"/>
          <p:cNvSpPr>
            <a:spLocks noChangeArrowheads="1"/>
          </p:cNvSpPr>
          <p:nvPr/>
        </p:nvSpPr>
        <p:spPr bwMode="auto">
          <a:xfrm>
            <a:off x="728663" y="3827463"/>
            <a:ext cx="782637" cy="88900"/>
          </a:xfrm>
          <a:prstGeom prst="rightArrow">
            <a:avLst>
              <a:gd name="adj1" fmla="val 50000"/>
              <a:gd name="adj2" fmla="val 220089"/>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lIns="92309" tIns="46154" rIns="92309" bIns="46154" anchor="ctr"/>
          <a:lstStyle/>
          <a:p>
            <a:endParaRPr lang="en-US"/>
          </a:p>
        </p:txBody>
      </p:sp>
    </p:spTree>
    <p:extLst>
      <p:ext uri="{BB962C8B-B14F-4D97-AF65-F5344CB8AC3E}">
        <p14:creationId xmlns:p14="http://schemas.microsoft.com/office/powerpoint/2010/main" val="2110986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title"/>
          </p:nvPr>
        </p:nvSpPr>
        <p:spPr/>
        <p:txBody>
          <a:bodyPr/>
          <a:lstStyle/>
          <a:p>
            <a:pPr eaLnBrk="1" hangingPunct="1"/>
            <a:r>
              <a:rPr lang="en-US">
                <a:latin typeface="Arial" charset="0"/>
              </a:rPr>
              <a:t>Estimates Transferred to Plan Summary</a:t>
            </a:r>
          </a:p>
        </p:txBody>
      </p:sp>
      <p:sp>
        <p:nvSpPr>
          <p:cNvPr id="27651" name="Rectangle 8"/>
          <p:cNvSpPr>
            <a:spLocks noGrp="1" noChangeArrowheads="1"/>
          </p:cNvSpPr>
          <p:nvPr>
            <p:ph idx="1"/>
          </p:nvPr>
        </p:nvSpPr>
        <p:spPr/>
        <p:txBody>
          <a:bodyPr/>
          <a:lstStyle/>
          <a:p>
            <a:pPr marL="0" indent="0" eaLnBrk="1" hangingPunct="1"/>
            <a:r>
              <a:rPr lang="en-US">
                <a:latin typeface="Arial" charset="0"/>
              </a:rPr>
              <a:t>Size and Time estimates are automatically transferred to the Plan Summary automatically. Planned time is distributed across process phases based on historical percentages.  </a:t>
            </a:r>
          </a:p>
        </p:txBody>
      </p:sp>
      <p:pic>
        <p:nvPicPr>
          <p:cNvPr id="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l="1277" t="6757" r="7613" b="2385"/>
          <a:stretch>
            <a:fillRect/>
          </a:stretch>
        </p:blipFill>
        <p:spPr bwMode="auto">
          <a:xfrm>
            <a:off x="1233488" y="2290185"/>
            <a:ext cx="2778125" cy="3948112"/>
          </a:xfrm>
          <a:prstGeom prst="rect">
            <a:avLst/>
          </a:prstGeom>
          <a:noFill/>
        </p:spPr>
      </p:pic>
      <p:sp>
        <p:nvSpPr>
          <p:cNvPr id="8" name="AutoShape 5"/>
          <p:cNvSpPr>
            <a:spLocks noChangeArrowheads="1"/>
          </p:cNvSpPr>
          <p:nvPr/>
        </p:nvSpPr>
        <p:spPr bwMode="auto">
          <a:xfrm>
            <a:off x="4225004" y="3796722"/>
            <a:ext cx="1033864" cy="1079500"/>
          </a:xfrm>
          <a:prstGeom prst="rightArrow">
            <a:avLst>
              <a:gd name="adj1" fmla="val 50000"/>
              <a:gd name="adj2" fmla="val 44963"/>
            </a:avLst>
          </a:prstGeom>
          <a:solidFill>
            <a:schemeClr val="tx2"/>
          </a:solidFill>
          <a:ln w="9525">
            <a:noFill/>
            <a:miter lim="800000"/>
            <a:headEnd/>
            <a:tailEnd/>
          </a:ln>
        </p:spPr>
        <p:txBody>
          <a:bodyPr wrap="square" lIns="0" tIns="0" rIns="0" bIns="0" anchor="ctr">
            <a:spAutoFit/>
          </a:bodyPr>
          <a:lstStyle/>
          <a:p>
            <a:endParaRPr lang="en-US"/>
          </a:p>
        </p:txBody>
      </p:sp>
      <p:pic>
        <p:nvPicPr>
          <p:cNvPr id="9" name="Picture 6"/>
          <p:cNvPicPr>
            <a:picLocks noChangeAspect="1" noChangeArrowheads="1"/>
          </p:cNvPicPr>
          <p:nvPr/>
        </p:nvPicPr>
        <p:blipFill>
          <a:blip r:embed="rId4">
            <a:extLst>
              <a:ext uri="{28A0092B-C50C-407E-A947-70E740481C1C}">
                <a14:useLocalDpi xmlns:a14="http://schemas.microsoft.com/office/drawing/2010/main" val="0"/>
              </a:ext>
            </a:extLst>
          </a:blip>
          <a:srcRect l="1228" t="6987" r="8447" b="5046"/>
          <a:stretch>
            <a:fillRect/>
          </a:stretch>
        </p:blipFill>
        <p:spPr bwMode="auto">
          <a:xfrm>
            <a:off x="5487988" y="2290185"/>
            <a:ext cx="2778125" cy="39481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696498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a:latin typeface="Arial" charset="0"/>
              </a:rPr>
              <a:t>JD</a:t>
            </a:r>
            <a:r>
              <a:rPr lang="ja-JP" altLang="en-US">
                <a:latin typeface="Arial" charset="0"/>
              </a:rPr>
              <a:t>’</a:t>
            </a:r>
            <a:r>
              <a:rPr lang="en-US">
                <a:latin typeface="Arial" charset="0"/>
              </a:rPr>
              <a:t>s PSP1 Project Plan Summary</a:t>
            </a:r>
          </a:p>
        </p:txBody>
      </p:sp>
      <p:pic>
        <p:nvPicPr>
          <p:cNvPr id="28675" name="Picture 4"/>
          <p:cNvPicPr>
            <a:picLocks noChangeAspect="1" noChangeArrowheads="1"/>
          </p:cNvPicPr>
          <p:nvPr/>
        </p:nvPicPr>
        <p:blipFill>
          <a:blip r:embed="rId3">
            <a:extLst>
              <a:ext uri="{28A0092B-C50C-407E-A947-70E740481C1C}">
                <a14:useLocalDpi xmlns:a14="http://schemas.microsoft.com/office/drawing/2010/main" val="0"/>
              </a:ext>
            </a:extLst>
          </a:blip>
          <a:srcRect b="9824"/>
          <a:stretch>
            <a:fillRect/>
          </a:stretch>
        </p:blipFill>
        <p:spPr bwMode="auto">
          <a:xfrm>
            <a:off x="2109788" y="1123950"/>
            <a:ext cx="4291012" cy="5121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8969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mtClean="0">
                <a:latin typeface="Arial" charset="0"/>
              </a:rPr>
              <a:t>Inputting Actual Sizes</a:t>
            </a:r>
            <a:endParaRPr lang="en-US">
              <a:latin typeface="Arial" charset="0"/>
            </a:endParaRPr>
          </a:p>
        </p:txBody>
      </p:sp>
      <p:grpSp>
        <p:nvGrpSpPr>
          <p:cNvPr id="13" name="Group 12"/>
          <p:cNvGrpSpPr/>
          <p:nvPr/>
        </p:nvGrpSpPr>
        <p:grpSpPr>
          <a:xfrm>
            <a:off x="4646613" y="669262"/>
            <a:ext cx="4065587" cy="4351338"/>
            <a:chOff x="4659313" y="1076325"/>
            <a:chExt cx="4065587" cy="4351338"/>
          </a:xfrm>
        </p:grpSpPr>
        <p:sp>
          <p:nvSpPr>
            <p:cNvPr id="15" name="AutoShape 6"/>
            <p:cNvSpPr>
              <a:spLocks noChangeArrowheads="1"/>
            </p:cNvSpPr>
            <p:nvPr/>
          </p:nvSpPr>
          <p:spPr bwMode="auto">
            <a:xfrm>
              <a:off x="7380288" y="2003425"/>
              <a:ext cx="995362" cy="546100"/>
            </a:xfrm>
            <a:prstGeom prst="roundRect">
              <a:avLst>
                <a:gd name="adj" fmla="val 16667"/>
              </a:avLst>
            </a:prstGeom>
            <a:noFill/>
            <a:ln w="31750">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wrap="none" lIns="92309" tIns="46154" rIns="92309" bIns="46154" anchor="ctr"/>
            <a:lstStyle/>
            <a:p>
              <a:endParaRPr lang="en-US"/>
            </a:p>
          </p:txBody>
        </p:sp>
        <p:sp>
          <p:nvSpPr>
            <p:cNvPr id="16" name="AutoShape 7"/>
            <p:cNvSpPr>
              <a:spLocks noChangeArrowheads="1"/>
            </p:cNvSpPr>
            <p:nvPr/>
          </p:nvSpPr>
          <p:spPr bwMode="auto">
            <a:xfrm>
              <a:off x="7548563" y="2813050"/>
              <a:ext cx="995362" cy="546100"/>
            </a:xfrm>
            <a:prstGeom prst="roundRect">
              <a:avLst>
                <a:gd name="adj" fmla="val 16667"/>
              </a:avLst>
            </a:prstGeom>
            <a:noFill/>
            <a:ln w="31750">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wrap="none" lIns="92309" tIns="46154" rIns="92309" bIns="46154" anchor="ctr"/>
            <a:lstStyle/>
            <a:p>
              <a:endParaRPr lang="en-US"/>
            </a:p>
          </p:txBody>
        </p:sp>
        <p:pic>
          <p:nvPicPr>
            <p:cNvPr id="14" name="Picture 4"/>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l="1277" t="6757" r="7613" b="2385"/>
            <a:stretch>
              <a:fillRect/>
            </a:stretch>
          </p:blipFill>
          <p:spPr bwMode="auto">
            <a:xfrm>
              <a:off x="4922838" y="1325563"/>
              <a:ext cx="3714750" cy="5280025"/>
            </a:xfrm>
            <a:noFill/>
          </p:spPr>
        </p:pic>
        <p:sp>
          <p:nvSpPr>
            <p:cNvPr id="17" name="AutoShape 8"/>
            <p:cNvSpPr>
              <a:spLocks noChangeArrowheads="1"/>
            </p:cNvSpPr>
            <p:nvPr/>
          </p:nvSpPr>
          <p:spPr bwMode="auto">
            <a:xfrm>
              <a:off x="7348538" y="3975100"/>
              <a:ext cx="496887" cy="352425"/>
            </a:xfrm>
            <a:prstGeom prst="roundRect">
              <a:avLst>
                <a:gd name="adj" fmla="val 16667"/>
              </a:avLst>
            </a:prstGeom>
            <a:noFill/>
            <a:ln w="31750">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wrap="none" lIns="92309" tIns="46154" rIns="92309" bIns="46154" anchor="ctr"/>
            <a:lstStyle/>
            <a:p>
              <a:endParaRPr lang="en-US"/>
            </a:p>
          </p:txBody>
        </p:sp>
      </p:grpSp>
      <p:grpSp>
        <p:nvGrpSpPr>
          <p:cNvPr id="18" name="Group 17"/>
          <p:cNvGrpSpPr/>
          <p:nvPr/>
        </p:nvGrpSpPr>
        <p:grpSpPr>
          <a:xfrm>
            <a:off x="388938" y="4444778"/>
            <a:ext cx="3502025" cy="1235075"/>
            <a:chOff x="1035050" y="5087938"/>
            <a:chExt cx="3502025" cy="1235075"/>
          </a:xfrm>
        </p:grpSpPr>
        <p:sp>
          <p:nvSpPr>
            <p:cNvPr id="20" name="AutoShape 9"/>
            <p:cNvSpPr>
              <a:spLocks noChangeArrowheads="1"/>
            </p:cNvSpPr>
            <p:nvPr/>
          </p:nvSpPr>
          <p:spPr bwMode="auto">
            <a:xfrm>
              <a:off x="2303463" y="5942013"/>
              <a:ext cx="496887" cy="190500"/>
            </a:xfrm>
            <a:prstGeom prst="roundRect">
              <a:avLst>
                <a:gd name="adj" fmla="val 16667"/>
              </a:avLst>
            </a:prstGeom>
            <a:noFill/>
            <a:ln w="31750">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wrap="none" lIns="92309" tIns="46154" rIns="92309" bIns="46154" anchor="ctr"/>
            <a:lstStyle/>
            <a:p>
              <a:endParaRPr lang="en-US"/>
            </a:p>
          </p:txBody>
        </p:sp>
        <p:pic>
          <p:nvPicPr>
            <p:cNvPr id="19" name="Picture 5"/>
            <p:cNvPicPr>
              <a:picLocks noGrp="1" noChangeAspect="1" noChangeArrowheads="1"/>
            </p:cNvPicPr>
            <p:nvPr>
              <p:ph sz="half" idx="1"/>
            </p:nvPr>
          </p:nvPicPr>
          <p:blipFill>
            <a:blip r:embed="rId4">
              <a:extLst>
                <a:ext uri="{28A0092B-C50C-407E-A947-70E740481C1C}">
                  <a14:useLocalDpi xmlns:a14="http://schemas.microsoft.com/office/drawing/2010/main" val="0"/>
                </a:ext>
              </a:extLst>
            </a:blip>
            <a:srcRect l="1228" t="22279" r="12184" b="57654"/>
            <a:stretch>
              <a:fillRect/>
            </a:stretch>
          </p:blipFill>
          <p:spPr bwMode="auto">
            <a:xfrm>
              <a:off x="1035050" y="5087938"/>
              <a:ext cx="3502025" cy="1235075"/>
            </a:xfrm>
            <a:noFill/>
          </p:spPr>
        </p:pic>
      </p:grpSp>
      <p:sp>
        <p:nvSpPr>
          <p:cNvPr id="29699" name="Rectangle 3"/>
          <p:cNvSpPr>
            <a:spLocks noGrp="1" noChangeArrowheads="1"/>
          </p:cNvSpPr>
          <p:nvPr>
            <p:ph type="body" sz="half" idx="4294967295"/>
          </p:nvPr>
        </p:nvSpPr>
        <p:spPr>
          <a:xfrm>
            <a:off x="0" y="1058863"/>
            <a:ext cx="4048125" cy="4648200"/>
          </a:xfrm>
        </p:spPr>
        <p:txBody>
          <a:bodyPr/>
          <a:lstStyle/>
          <a:p>
            <a:pPr marL="0" indent="0" eaLnBrk="1" hangingPunct="1"/>
            <a:r>
              <a:rPr lang="en-US" sz="2100" dirty="0" smtClean="0">
                <a:latin typeface="Arial" charset="0"/>
              </a:rPr>
              <a:t>During postmortem the actual sizes of parts are entered on the size estimating template.</a:t>
            </a:r>
          </a:p>
          <a:p>
            <a:pPr marL="0" indent="0" eaLnBrk="1" hangingPunct="1"/>
            <a:endParaRPr lang="en-US" sz="2100" dirty="0" smtClean="0">
              <a:latin typeface="Arial" charset="0"/>
            </a:endParaRPr>
          </a:p>
          <a:p>
            <a:pPr marL="0" indent="0" eaLnBrk="1" hangingPunct="1"/>
            <a:r>
              <a:rPr lang="en-US" sz="2100" dirty="0" smtClean="0">
                <a:latin typeface="Arial" charset="0"/>
              </a:rPr>
              <a:t>The actual size of the program is entered in Total, under Actual, in the Program Size Summary section of the project plan summary.</a:t>
            </a:r>
            <a:endParaRPr lang="en-US" sz="2100" dirty="0">
              <a:latin typeface="Arial" charset="0"/>
            </a:endParaRPr>
          </a:p>
        </p:txBody>
      </p:sp>
    </p:spTree>
    <p:extLst>
      <p:ext uri="{BB962C8B-B14F-4D97-AF65-F5344CB8AC3E}">
        <p14:creationId xmlns:p14="http://schemas.microsoft.com/office/powerpoint/2010/main" val="222686930"/>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normAutofit/>
          </a:bodyPr>
          <a:lstStyle/>
          <a:p>
            <a:pPr eaLnBrk="1" hangingPunct="1"/>
            <a:r>
              <a:rPr lang="en-US">
                <a:latin typeface="Arial" charset="0"/>
              </a:rPr>
              <a:t>JD</a:t>
            </a:r>
            <a:r>
              <a:rPr lang="ja-JP" altLang="en-US">
                <a:latin typeface="Arial" charset="0"/>
              </a:rPr>
              <a:t>’</a:t>
            </a:r>
            <a:r>
              <a:rPr lang="en-US">
                <a:latin typeface="Arial" charset="0"/>
              </a:rPr>
              <a:t>s Actual Size Data</a:t>
            </a:r>
          </a:p>
        </p:txBody>
      </p:sp>
      <p:graphicFrame>
        <p:nvGraphicFramePr>
          <p:cNvPr id="989234" name="Group 50"/>
          <p:cNvGraphicFramePr>
            <a:graphicFrameLocks noGrp="1"/>
          </p:cNvGraphicFramePr>
          <p:nvPr>
            <p:ph sz="half" idx="1"/>
          </p:nvPr>
        </p:nvGraphicFramePr>
        <p:xfrm>
          <a:off x="381000" y="1143000"/>
          <a:ext cx="5524500" cy="4953000"/>
        </p:xfrm>
        <a:graphic>
          <a:graphicData uri="http://schemas.openxmlformats.org/drawingml/2006/table">
            <a:tbl>
              <a:tblPr/>
              <a:tblGrid>
                <a:gridCol w="1516644"/>
                <a:gridCol w="1099812"/>
                <a:gridCol w="1739738"/>
                <a:gridCol w="1168304"/>
              </a:tblGrid>
              <a:tr h="1478090">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457200" algn="r"/>
                          <a:tab pos="3200400" algn="ctr"/>
                          <a:tab pos="6337300" algn="r"/>
                        </a:tabLst>
                      </a:pPr>
                      <a:r>
                        <a:rPr kumimoji="0" lang="en-US" sz="2000" b="1" i="0" u="none" strike="noStrike" cap="none" normalizeH="0" baseline="0" smtClean="0">
                          <a:ln>
                            <a:noFill/>
                          </a:ln>
                          <a:solidFill>
                            <a:schemeClr val="tx1"/>
                          </a:solidFill>
                          <a:effectLst/>
                          <a:latin typeface="Times" pitchFamily="18" charset="0"/>
                          <a:cs typeface="Times New Roman" pitchFamily="18" charset="0"/>
                        </a:rPr>
                        <a:t>Added Parts (classes)</a:t>
                      </a:r>
                      <a:endParaRPr kumimoji="0" lang="en-US" sz="2000" b="0" i="0" u="none" strike="noStrike" cap="none" normalizeH="0" baseline="0" smtClean="0">
                        <a:ln>
                          <a:noFill/>
                        </a:ln>
                        <a:solidFill>
                          <a:schemeClr val="tx1"/>
                        </a:solidFill>
                        <a:effectLst/>
                        <a:latin typeface="Times New Roman" pitchFamily="18" charset="0"/>
                      </a:endParaRPr>
                    </a:p>
                  </a:txBody>
                  <a:tcPr marL="113792" marR="113792" marT="46158" marB="4615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pitchFamily="18" charset="0"/>
                          <a:cs typeface="Times New Roman" pitchFamily="18" charset="0"/>
                        </a:rPr>
                        <a:t>Type</a:t>
                      </a:r>
                      <a:endParaRPr kumimoji="0" lang="en-US" sz="2000" b="0" i="0" u="none" strike="noStrike" cap="none" normalizeH="0" baseline="0" smtClean="0">
                        <a:ln>
                          <a:noFill/>
                        </a:ln>
                        <a:solidFill>
                          <a:schemeClr val="tx1"/>
                        </a:solidFill>
                        <a:effectLst/>
                        <a:latin typeface="Times New Roman" pitchFamily="18" charset="0"/>
                      </a:endParaRPr>
                    </a:p>
                  </a:txBody>
                  <a:tcPr marL="113792" marR="113792"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pitchFamily="18" charset="0"/>
                          <a:cs typeface="Times New Roman" pitchFamily="18" charset="0"/>
                        </a:rPr>
                        <a:t>Items (methods)</a:t>
                      </a:r>
                      <a:endParaRPr kumimoji="0" lang="en-US" sz="2000" b="0" i="0" u="none" strike="noStrike" cap="none" normalizeH="0" baseline="0" smtClean="0">
                        <a:ln>
                          <a:noFill/>
                        </a:ln>
                        <a:solidFill>
                          <a:schemeClr val="tx1"/>
                        </a:solidFill>
                        <a:effectLst/>
                        <a:latin typeface="Times New Roman" pitchFamily="18" charset="0"/>
                      </a:endParaRPr>
                    </a:p>
                  </a:txBody>
                  <a:tcPr marL="113792" marR="113792"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pitchFamily="18" charset="0"/>
                          <a:cs typeface="Times New Roman" pitchFamily="18" charset="0"/>
                        </a:rPr>
                        <a:t>Size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pitchFamily="18" charset="0"/>
                          <a:cs typeface="Times New Roman" pitchFamily="18" charset="0"/>
                        </a:rPr>
                        <a:t>(LOC)</a:t>
                      </a:r>
                      <a:endParaRPr kumimoji="0" lang="en-US" sz="2000" b="0" i="0" u="none" strike="noStrike" cap="none" normalizeH="0" baseline="0" smtClean="0">
                        <a:ln>
                          <a:noFill/>
                        </a:ln>
                        <a:solidFill>
                          <a:schemeClr val="tx1"/>
                        </a:solidFill>
                        <a:effectLst/>
                        <a:latin typeface="Times New Roman" pitchFamily="18" charset="0"/>
                      </a:endParaRPr>
                    </a:p>
                  </a:txBody>
                  <a:tcPr marL="113792" marR="113792"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triangle" w="med" len="med"/>
                    </a:lnB>
                    <a:lnTlToBr>
                      <a:noFill/>
                    </a:lnTlToBr>
                    <a:lnBlToTr>
                      <a:noFill/>
                    </a:lnBlToTr>
                    <a:noFill/>
                  </a:tcPr>
                </a:tc>
              </a:tr>
              <a:tr h="63346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pitchFamily="18" charset="0"/>
                          <a:cs typeface="Times New Roman" pitchFamily="18" charset="0"/>
                        </a:rPr>
                        <a:t>Input_data</a:t>
                      </a:r>
                      <a:endParaRPr kumimoji="0" lang="en-US" sz="1800" b="0" i="0" u="none" strike="noStrike" cap="none" normalizeH="0" baseline="0" smtClean="0">
                        <a:ln>
                          <a:noFill/>
                        </a:ln>
                        <a:solidFill>
                          <a:schemeClr val="tx1"/>
                        </a:solidFill>
                        <a:effectLst/>
                        <a:latin typeface="Times New Roman" pitchFamily="18" charset="0"/>
                      </a:endParaRPr>
                    </a:p>
                  </a:txBody>
                  <a:tcPr marL="113792" marR="113792" marT="46158" marB="4615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pitchFamily="18" charset="0"/>
                          <a:cs typeface="Times New Roman" pitchFamily="18" charset="0"/>
                        </a:rPr>
                        <a:t>I/O</a:t>
                      </a:r>
                      <a:endParaRPr kumimoji="0" lang="en-US" sz="1800" b="0" i="0" u="none" strike="noStrike" cap="none" normalizeH="0" baseline="0" smtClean="0">
                        <a:ln>
                          <a:noFill/>
                        </a:ln>
                        <a:solidFill>
                          <a:schemeClr val="tx1"/>
                        </a:solidFill>
                        <a:effectLst/>
                        <a:latin typeface="Times New Roman" pitchFamily="18" charset="0"/>
                      </a:endParaRPr>
                    </a:p>
                  </a:txBody>
                  <a:tcPr marL="113792" marR="113792"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pitchFamily="18" charset="0"/>
                          <a:cs typeface="Times New Roman" pitchFamily="18" charset="0"/>
                        </a:rPr>
                        <a:t>2</a:t>
                      </a:r>
                      <a:endParaRPr kumimoji="0" lang="en-US" sz="1800" b="0" i="0" u="none" strike="noStrike" cap="none" normalizeH="0" baseline="0" smtClean="0">
                        <a:ln>
                          <a:noFill/>
                        </a:ln>
                        <a:solidFill>
                          <a:schemeClr val="tx1"/>
                        </a:solidFill>
                        <a:effectLst/>
                        <a:latin typeface="Times New Roman" pitchFamily="18" charset="0"/>
                      </a:endParaRPr>
                    </a:p>
                  </a:txBody>
                  <a:tcPr marL="113792" marR="113792"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20</a:t>
                      </a:r>
                    </a:p>
                  </a:txBody>
                  <a:tcPr marL="113792" marR="113792"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r>
              <a:tr h="63505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pitchFamily="18" charset="0"/>
                          <a:cs typeface="Times New Roman" pitchFamily="18" charset="0"/>
                        </a:rPr>
                        <a:t>Linked_list</a:t>
                      </a:r>
                      <a:endParaRPr kumimoji="0" lang="en-US" sz="1800" b="0" i="0" u="none" strike="noStrike" cap="none" normalizeH="0" baseline="0" smtClean="0">
                        <a:ln>
                          <a:noFill/>
                        </a:ln>
                        <a:solidFill>
                          <a:schemeClr val="tx1"/>
                        </a:solidFill>
                        <a:effectLst/>
                        <a:latin typeface="Times New Roman" pitchFamily="18" charset="0"/>
                      </a:endParaRPr>
                    </a:p>
                  </a:txBody>
                  <a:tcPr marL="113792" marR="113792" marT="46158" marB="4615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pitchFamily="18" charset="0"/>
                          <a:cs typeface="Times New Roman" pitchFamily="18" charset="0"/>
                        </a:rPr>
                        <a:t>data</a:t>
                      </a:r>
                      <a:endParaRPr kumimoji="0" lang="en-US" sz="1800" b="0" i="0" u="none" strike="noStrike" cap="none" normalizeH="0" baseline="0" smtClean="0">
                        <a:ln>
                          <a:noFill/>
                        </a:ln>
                        <a:solidFill>
                          <a:schemeClr val="tx1"/>
                        </a:solidFill>
                        <a:effectLst/>
                        <a:latin typeface="Times New Roman" pitchFamily="18" charset="0"/>
                      </a:endParaRPr>
                    </a:p>
                  </a:txBody>
                  <a:tcPr marL="113792" marR="113792"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pitchFamily="18" charset="0"/>
                          <a:cs typeface="Times New Roman" pitchFamily="18" charset="0"/>
                        </a:rPr>
                        <a:t>6</a:t>
                      </a:r>
                      <a:endParaRPr kumimoji="0" lang="en-US" sz="1800" b="0" i="0" u="none" strike="noStrike" cap="none" normalizeH="0" baseline="0" smtClean="0">
                        <a:ln>
                          <a:noFill/>
                        </a:ln>
                        <a:solidFill>
                          <a:schemeClr val="tx1"/>
                        </a:solidFill>
                        <a:effectLst/>
                        <a:latin typeface="Times New Roman" pitchFamily="18" charset="0"/>
                      </a:endParaRPr>
                    </a:p>
                  </a:txBody>
                  <a:tcPr marL="113792" marR="113792"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52</a:t>
                      </a:r>
                    </a:p>
                  </a:txBody>
                  <a:tcPr marL="113792" marR="113792"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r>
              <a:tr h="63346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pitchFamily="18" charset="0"/>
                          <a:cs typeface="Times New Roman" pitchFamily="18" charset="0"/>
                        </a:rPr>
                        <a:t>Calc_mean</a:t>
                      </a:r>
                      <a:endParaRPr kumimoji="0" lang="en-US" sz="1800" b="0" i="0" u="none" strike="noStrike" cap="none" normalizeH="0" baseline="0" smtClean="0">
                        <a:ln>
                          <a:noFill/>
                        </a:ln>
                        <a:solidFill>
                          <a:schemeClr val="tx1"/>
                        </a:solidFill>
                        <a:effectLst/>
                        <a:latin typeface="Times New Roman" pitchFamily="18" charset="0"/>
                      </a:endParaRPr>
                    </a:p>
                  </a:txBody>
                  <a:tcPr marL="113792" marR="113792" marT="46158" marB="4615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pitchFamily="18" charset="0"/>
                          <a:cs typeface="Times New Roman" pitchFamily="18" charset="0"/>
                        </a:rPr>
                        <a:t>Calc</a:t>
                      </a:r>
                      <a:endParaRPr kumimoji="0" lang="en-US" sz="1800" b="0" i="0" u="none" strike="noStrike" cap="none" normalizeH="0" baseline="0" smtClean="0">
                        <a:ln>
                          <a:noFill/>
                        </a:ln>
                        <a:solidFill>
                          <a:schemeClr val="tx1"/>
                        </a:solidFill>
                        <a:effectLst/>
                        <a:latin typeface="Times New Roman" pitchFamily="18" charset="0"/>
                      </a:endParaRPr>
                    </a:p>
                  </a:txBody>
                  <a:tcPr marL="113792" marR="113792"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pitchFamily="18" charset="0"/>
                          <a:cs typeface="Times New Roman" pitchFamily="18" charset="0"/>
                        </a:rPr>
                        <a:t>1</a:t>
                      </a:r>
                      <a:endParaRPr kumimoji="0" lang="en-US" sz="1800" b="0" i="0" u="none" strike="noStrike" cap="none" normalizeH="0" baseline="0" smtClean="0">
                        <a:ln>
                          <a:noFill/>
                        </a:ln>
                        <a:solidFill>
                          <a:schemeClr val="tx1"/>
                        </a:solidFill>
                        <a:effectLst/>
                        <a:latin typeface="Times New Roman" pitchFamily="18" charset="0"/>
                      </a:endParaRPr>
                    </a:p>
                  </a:txBody>
                  <a:tcPr marL="113792" marR="113792"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8</a:t>
                      </a:r>
                    </a:p>
                  </a:txBody>
                  <a:tcPr marL="113792" marR="113792"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r>
              <a:tr h="63505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pitchFamily="18" charset="0"/>
                          <a:cs typeface="Times New Roman" pitchFamily="18" charset="0"/>
                        </a:rPr>
                        <a:t>Calc_sd</a:t>
                      </a:r>
                      <a:endParaRPr kumimoji="0" lang="en-US" sz="1800" b="0" i="0" u="none" strike="noStrike" cap="none" normalizeH="0" baseline="0" smtClean="0">
                        <a:ln>
                          <a:noFill/>
                        </a:ln>
                        <a:solidFill>
                          <a:schemeClr val="tx1"/>
                        </a:solidFill>
                        <a:effectLst/>
                        <a:latin typeface="Times New Roman" pitchFamily="18" charset="0"/>
                      </a:endParaRPr>
                    </a:p>
                  </a:txBody>
                  <a:tcPr marL="113792" marR="113792" marT="46158" marB="4615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pitchFamily="18" charset="0"/>
                          <a:cs typeface="Times New Roman" pitchFamily="18" charset="0"/>
                        </a:rPr>
                        <a:t>Calc</a:t>
                      </a:r>
                      <a:endParaRPr kumimoji="0" lang="en-US" sz="1800" b="0" i="0" u="none" strike="noStrike" cap="none" normalizeH="0" baseline="0" smtClean="0">
                        <a:ln>
                          <a:noFill/>
                        </a:ln>
                        <a:solidFill>
                          <a:schemeClr val="tx1"/>
                        </a:solidFill>
                        <a:effectLst/>
                        <a:latin typeface="Times New Roman" pitchFamily="18" charset="0"/>
                      </a:endParaRPr>
                    </a:p>
                  </a:txBody>
                  <a:tcPr marL="113792" marR="113792"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pitchFamily="18" charset="0"/>
                          <a:cs typeface="Times New Roman" pitchFamily="18" charset="0"/>
                        </a:rPr>
                        <a:t>1</a:t>
                      </a:r>
                      <a:endParaRPr kumimoji="0" lang="en-US" sz="1800" b="0" i="0" u="none" strike="noStrike" cap="none" normalizeH="0" baseline="0" smtClean="0">
                        <a:ln>
                          <a:noFill/>
                        </a:ln>
                        <a:solidFill>
                          <a:schemeClr val="tx1"/>
                        </a:solidFill>
                        <a:effectLst/>
                        <a:latin typeface="Times New Roman" pitchFamily="18" charset="0"/>
                      </a:endParaRPr>
                    </a:p>
                  </a:txBody>
                  <a:tcPr marL="113792" marR="113792"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22</a:t>
                      </a:r>
                    </a:p>
                  </a:txBody>
                  <a:tcPr marL="113792" marR="113792"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r>
              <a:tr h="64100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pitchFamily="18" charset="0"/>
                          <a:cs typeface="Times New Roman" pitchFamily="18" charset="0"/>
                        </a:rPr>
                        <a:t>Print_result</a:t>
                      </a:r>
                      <a:endParaRPr kumimoji="0" lang="en-US" sz="1800" b="0" i="0" u="none" strike="noStrike" cap="none" normalizeH="0" baseline="0" smtClean="0">
                        <a:ln>
                          <a:noFill/>
                        </a:ln>
                        <a:solidFill>
                          <a:schemeClr val="tx1"/>
                        </a:solidFill>
                        <a:effectLst/>
                        <a:latin typeface="Times New Roman" pitchFamily="18" charset="0"/>
                      </a:endParaRPr>
                    </a:p>
                  </a:txBody>
                  <a:tcPr marL="113792" marR="113792" marT="46158" marB="4615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pitchFamily="18" charset="0"/>
                          <a:cs typeface="Times New Roman" pitchFamily="18" charset="0"/>
                        </a:rPr>
                        <a:t>I/O</a:t>
                      </a:r>
                      <a:endParaRPr kumimoji="0" lang="en-US" sz="1800" b="0" i="0" u="none" strike="noStrike" cap="none" normalizeH="0" baseline="0" smtClean="0">
                        <a:ln>
                          <a:noFill/>
                        </a:ln>
                        <a:solidFill>
                          <a:schemeClr val="tx1"/>
                        </a:solidFill>
                        <a:effectLst/>
                        <a:latin typeface="Times New Roman" pitchFamily="18" charset="0"/>
                      </a:endParaRPr>
                    </a:p>
                  </a:txBody>
                  <a:tcPr marL="113792" marR="113792"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pitchFamily="18" charset="0"/>
                          <a:cs typeface="Times New Roman" pitchFamily="18" charset="0"/>
                        </a:rPr>
                        <a:t>1</a:t>
                      </a:r>
                      <a:endParaRPr kumimoji="0" lang="en-US" sz="1800" b="0" i="0" u="none" strike="noStrike" cap="none" normalizeH="0" baseline="0" smtClean="0">
                        <a:ln>
                          <a:noFill/>
                        </a:ln>
                        <a:solidFill>
                          <a:schemeClr val="tx1"/>
                        </a:solidFill>
                        <a:effectLst/>
                        <a:latin typeface="Times New Roman" pitchFamily="18" charset="0"/>
                      </a:endParaRPr>
                    </a:p>
                  </a:txBody>
                  <a:tcPr marL="113792" marR="113792"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18</a:t>
                      </a:r>
                    </a:p>
                  </a:txBody>
                  <a:tcPr marL="113792" marR="113792"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0723" name="Rectangle 3"/>
          <p:cNvSpPr>
            <a:spLocks noGrp="1" noChangeArrowheads="1"/>
          </p:cNvSpPr>
          <p:nvPr>
            <p:ph sz="half" idx="2"/>
          </p:nvPr>
        </p:nvSpPr>
        <p:spPr/>
        <p:txBody>
          <a:bodyPr>
            <a:normAutofit lnSpcReduction="10000"/>
          </a:bodyPr>
          <a:lstStyle/>
          <a:p>
            <a:pPr marL="0" indent="0" eaLnBrk="1" hangingPunct="1"/>
            <a:r>
              <a:rPr lang="en-US" sz="1900">
                <a:latin typeface="Arial" charset="0"/>
              </a:rPr>
              <a:t>JD measures the actual size of his program, and gathers the following data.</a:t>
            </a:r>
          </a:p>
          <a:p>
            <a:pPr marL="336550" lvl="1" indent="-222250" eaLnBrk="1" hangingPunct="1"/>
            <a:r>
              <a:rPr lang="en-US" sz="1900">
                <a:latin typeface="Arial" charset="0"/>
              </a:rPr>
              <a:t>JD runs all his source code files through his LOC counter, and finds the total LOC is 361. </a:t>
            </a:r>
          </a:p>
          <a:p>
            <a:pPr marL="336550" lvl="1" indent="-222250" eaLnBrk="1" hangingPunct="1"/>
            <a:r>
              <a:rPr lang="en-US" sz="1900">
                <a:latin typeface="Arial" charset="0"/>
              </a:rPr>
              <a:t>His LOC counter also provide data on the actual size of his added parts.</a:t>
            </a:r>
          </a:p>
          <a:p>
            <a:pPr marL="336550" lvl="1" indent="-222250" eaLnBrk="1" hangingPunct="1"/>
            <a:r>
              <a:rPr lang="en-US" sz="1900">
                <a:latin typeface="Arial" charset="0"/>
              </a:rPr>
              <a:t>He finds that he added 17 LOC and modified 12 LOC from his base.</a:t>
            </a:r>
          </a:p>
        </p:txBody>
      </p:sp>
    </p:spTree>
    <p:extLst>
      <p:ext uri="{BB962C8B-B14F-4D97-AF65-F5344CB8AC3E}">
        <p14:creationId xmlns:p14="http://schemas.microsoft.com/office/powerpoint/2010/main" val="716932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latin typeface="Arial" charset="0"/>
              </a:rPr>
              <a:t>Tutorial Objectives</a:t>
            </a:r>
          </a:p>
        </p:txBody>
      </p:sp>
      <p:sp>
        <p:nvSpPr>
          <p:cNvPr id="4099" name="Rectangle 3"/>
          <p:cNvSpPr>
            <a:spLocks noGrp="1" noChangeArrowheads="1"/>
          </p:cNvSpPr>
          <p:nvPr>
            <p:ph idx="1"/>
          </p:nvPr>
        </p:nvSpPr>
        <p:spPr/>
        <p:txBody>
          <a:bodyPr/>
          <a:lstStyle/>
          <a:p>
            <a:pPr marL="0" indent="0" eaLnBrk="1" hangingPunct="1"/>
            <a:r>
              <a:rPr lang="en-US" dirty="0">
                <a:latin typeface="Arial" charset="0"/>
              </a:rPr>
              <a:t>After this tutorial, you will</a:t>
            </a:r>
          </a:p>
          <a:p>
            <a:pPr lvl="1" eaLnBrk="1" hangingPunct="1"/>
            <a:r>
              <a:rPr lang="en-US" dirty="0">
                <a:latin typeface="Arial" charset="0"/>
              </a:rPr>
              <a:t>understand the process changes introduced in PSP1</a:t>
            </a:r>
          </a:p>
          <a:p>
            <a:pPr lvl="1" eaLnBrk="1" hangingPunct="1"/>
            <a:r>
              <a:rPr lang="en-US" dirty="0">
                <a:latin typeface="Arial" charset="0"/>
              </a:rPr>
              <a:t>know how to use the PSP1</a:t>
            </a:r>
          </a:p>
          <a:p>
            <a:pPr lvl="1" eaLnBrk="1" hangingPunct="1"/>
            <a:r>
              <a:rPr lang="en-US" dirty="0">
                <a:latin typeface="Arial" charset="0"/>
              </a:rPr>
              <a:t>be prepared to use PSP1 for program 2</a:t>
            </a:r>
          </a:p>
        </p:txBody>
      </p:sp>
    </p:spTree>
    <p:extLst>
      <p:ext uri="{BB962C8B-B14F-4D97-AF65-F5344CB8AC3E}">
        <p14:creationId xmlns:p14="http://schemas.microsoft.com/office/powerpoint/2010/main" val="13940357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a:latin typeface="Arial" charset="0"/>
              </a:rPr>
              <a:t>Recording Actual Base Part Size</a:t>
            </a:r>
          </a:p>
        </p:txBody>
      </p:sp>
      <p:sp>
        <p:nvSpPr>
          <p:cNvPr id="31747" name="Rectangle 3"/>
          <p:cNvSpPr>
            <a:spLocks noGrp="1" noChangeArrowheads="1"/>
          </p:cNvSpPr>
          <p:nvPr>
            <p:ph idx="1"/>
          </p:nvPr>
        </p:nvSpPr>
        <p:spPr/>
        <p:txBody>
          <a:bodyPr/>
          <a:lstStyle/>
          <a:p>
            <a:pPr marL="419100" indent="-419100" defTabSz="811213" eaLnBrk="1" hangingPunct="1"/>
            <a:r>
              <a:rPr lang="en-US">
                <a:latin typeface="Arial" charset="0"/>
              </a:rPr>
              <a:t>During postmortem, enter the size of each base part.</a:t>
            </a:r>
          </a:p>
          <a:p>
            <a:pPr marL="547688" lvl="1" indent="-419100" defTabSz="811213" eaLnBrk="1" hangingPunct="1">
              <a:buFont typeface="Times" charset="0"/>
              <a:buAutoNum type="arabicPeriod"/>
            </a:pPr>
            <a:r>
              <a:rPr lang="en-US">
                <a:latin typeface="Arial" charset="0"/>
              </a:rPr>
              <a:t>Measure and enter the actual base, deleted, modified, and added size.</a:t>
            </a:r>
          </a:p>
          <a:p>
            <a:pPr marL="419100" indent="-419100" defTabSz="811213" eaLnBrk="1" hangingPunct="1"/>
            <a:r>
              <a:rPr lang="en-US">
                <a:latin typeface="Arial" charset="0"/>
              </a:rPr>
              <a:t>Note:</a:t>
            </a:r>
          </a:p>
          <a:p>
            <a:pPr marL="547688" lvl="1" indent="-419100" defTabSz="811213" eaLnBrk="1" hangingPunct="1"/>
            <a:r>
              <a:rPr lang="en-US">
                <a:latin typeface="Arial" charset="0"/>
              </a:rPr>
              <a:t>For a part not estimated, add it and enter zeros in Plan column.</a:t>
            </a:r>
          </a:p>
          <a:p>
            <a:pPr marL="547688" lvl="1" indent="-419100" defTabSz="811213" eaLnBrk="1" hangingPunct="1"/>
            <a:r>
              <a:rPr lang="en-US">
                <a:latin typeface="Arial" charset="0"/>
              </a:rPr>
              <a:t>For a part not used, enter zeros in Actual column.</a:t>
            </a:r>
          </a:p>
        </p:txBody>
      </p:sp>
      <p:pic>
        <p:nvPicPr>
          <p:cNvPr id="31748" name="Picture 4" descr="S2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6638" y="4217775"/>
            <a:ext cx="7259637" cy="1562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587698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a:latin typeface="Arial" charset="0"/>
              </a:rPr>
              <a:t>Recording Actual Added Part Size</a:t>
            </a:r>
          </a:p>
        </p:txBody>
      </p:sp>
      <p:sp>
        <p:nvSpPr>
          <p:cNvPr id="32771" name="Rectangle 3"/>
          <p:cNvSpPr>
            <a:spLocks noGrp="1" noChangeArrowheads="1"/>
          </p:cNvSpPr>
          <p:nvPr>
            <p:ph idx="1"/>
          </p:nvPr>
        </p:nvSpPr>
        <p:spPr/>
        <p:txBody>
          <a:bodyPr/>
          <a:lstStyle/>
          <a:p>
            <a:pPr marL="419100" indent="-419100" defTabSz="811213" eaLnBrk="1" hangingPunct="1"/>
            <a:r>
              <a:rPr lang="en-US">
                <a:latin typeface="Arial" charset="0"/>
              </a:rPr>
              <a:t>During postmortem, enter the size of each added part.</a:t>
            </a:r>
          </a:p>
          <a:p>
            <a:pPr marL="547688" lvl="1" indent="-419100" defTabSz="811213" eaLnBrk="1" hangingPunct="1">
              <a:buFontTx/>
              <a:buAutoNum type="arabicPeriod"/>
            </a:pPr>
            <a:r>
              <a:rPr lang="en-US">
                <a:latin typeface="Arial" charset="0"/>
              </a:rPr>
              <a:t>Measure and enter the actual number of items.</a:t>
            </a:r>
          </a:p>
          <a:p>
            <a:pPr marL="547688" lvl="1" indent="-419100" defTabSz="811213" eaLnBrk="1" hangingPunct="1">
              <a:buFontTx/>
              <a:buAutoNum type="arabicPeriod"/>
            </a:pPr>
            <a:r>
              <a:rPr lang="en-US">
                <a:latin typeface="Arial" charset="0"/>
              </a:rPr>
              <a:t>Measure and enter the actual size.</a:t>
            </a:r>
          </a:p>
          <a:p>
            <a:pPr marL="419100" indent="-419100" defTabSz="811213" eaLnBrk="1" hangingPunct="1"/>
            <a:r>
              <a:rPr lang="en-US">
                <a:latin typeface="Arial" charset="0"/>
              </a:rPr>
              <a:t>Note:</a:t>
            </a:r>
          </a:p>
          <a:p>
            <a:pPr marL="547688" lvl="1" indent="-419100" defTabSz="811213" eaLnBrk="1" hangingPunct="1"/>
            <a:r>
              <a:rPr lang="en-US">
                <a:latin typeface="Arial" charset="0"/>
              </a:rPr>
              <a:t>For a part not estimated, add it and enter zeros in Plan column.</a:t>
            </a:r>
          </a:p>
          <a:p>
            <a:pPr marL="547688" lvl="1" indent="-419100" defTabSz="811213" eaLnBrk="1" hangingPunct="1"/>
            <a:r>
              <a:rPr lang="en-US">
                <a:latin typeface="Arial" charset="0"/>
              </a:rPr>
              <a:t>For a part not used, enter zeros in Actual column.</a:t>
            </a:r>
          </a:p>
        </p:txBody>
      </p:sp>
      <p:pic>
        <p:nvPicPr>
          <p:cNvPr id="32772" name="Picture 4" descr="S2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1550" y="4094679"/>
            <a:ext cx="7258050" cy="20685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59067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a:latin typeface="Arial" charset="0"/>
              </a:rPr>
              <a:t>Recording Actual Reused Part Size</a:t>
            </a:r>
          </a:p>
        </p:txBody>
      </p:sp>
      <p:sp>
        <p:nvSpPr>
          <p:cNvPr id="33795" name="Rectangle 3"/>
          <p:cNvSpPr>
            <a:spLocks noGrp="1" noChangeArrowheads="1"/>
          </p:cNvSpPr>
          <p:nvPr>
            <p:ph idx="1"/>
          </p:nvPr>
        </p:nvSpPr>
        <p:spPr/>
        <p:txBody>
          <a:bodyPr/>
          <a:lstStyle/>
          <a:p>
            <a:pPr marL="419100" indent="-419100" defTabSz="811213" eaLnBrk="1" hangingPunct="1"/>
            <a:r>
              <a:rPr lang="en-US">
                <a:latin typeface="Arial" charset="0"/>
              </a:rPr>
              <a:t>During postmortem, enter the size of each reused part.</a:t>
            </a:r>
          </a:p>
          <a:p>
            <a:pPr marL="547688" lvl="1" indent="-419100" defTabSz="811213" eaLnBrk="1" hangingPunct="1">
              <a:buFontTx/>
              <a:buAutoNum type="arabicPeriod"/>
            </a:pPr>
            <a:r>
              <a:rPr lang="en-US">
                <a:latin typeface="Arial" charset="0"/>
              </a:rPr>
              <a:t>Measure and enter the actual size of the reused part.</a:t>
            </a:r>
          </a:p>
          <a:p>
            <a:pPr marL="419100" indent="-419100" defTabSz="811213" eaLnBrk="1" hangingPunct="1"/>
            <a:r>
              <a:rPr lang="en-US">
                <a:latin typeface="Arial" charset="0"/>
              </a:rPr>
              <a:t>Note:</a:t>
            </a:r>
          </a:p>
          <a:p>
            <a:pPr marL="547688" lvl="1" indent="-419100" defTabSz="811213" eaLnBrk="1" hangingPunct="1"/>
            <a:r>
              <a:rPr lang="en-US">
                <a:latin typeface="Arial" charset="0"/>
              </a:rPr>
              <a:t>For a part not estimated, add it and enter zeros in Plan column.</a:t>
            </a:r>
          </a:p>
          <a:p>
            <a:pPr marL="547688" lvl="1" indent="-419100" defTabSz="811213" eaLnBrk="1" hangingPunct="1"/>
            <a:r>
              <a:rPr lang="en-US">
                <a:latin typeface="Arial" charset="0"/>
              </a:rPr>
              <a:t>For a part not used, enter zeros in Actual column.</a:t>
            </a:r>
          </a:p>
        </p:txBody>
      </p:sp>
      <p:pic>
        <p:nvPicPr>
          <p:cNvPr id="33796" name="Picture 4" descr="S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89013" y="3788131"/>
            <a:ext cx="7259637" cy="1730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98280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normAutofit fontScale="90000"/>
          </a:bodyPr>
          <a:lstStyle/>
          <a:p>
            <a:pPr eaLnBrk="1" hangingPunct="1"/>
            <a:r>
              <a:rPr lang="en-US">
                <a:latin typeface="Arial" charset="0"/>
              </a:rPr>
              <a:t>JD</a:t>
            </a:r>
            <a:r>
              <a:rPr lang="ja-JP" altLang="en-US">
                <a:latin typeface="Arial" charset="0"/>
              </a:rPr>
              <a:t>’</a:t>
            </a:r>
            <a:r>
              <a:rPr lang="en-US">
                <a:latin typeface="Arial" charset="0"/>
              </a:rPr>
              <a:t>s Size Estimating Template with Actual Size Data</a:t>
            </a:r>
          </a:p>
        </p:txBody>
      </p:sp>
      <p:pic>
        <p:nvPicPr>
          <p:cNvPr id="34819" name="Picture 4"/>
          <p:cNvPicPr>
            <a:picLocks noChangeAspect="1" noChangeArrowheads="1"/>
          </p:cNvPicPr>
          <p:nvPr/>
        </p:nvPicPr>
        <p:blipFill>
          <a:blip r:embed="rId3">
            <a:extLst>
              <a:ext uri="{28A0092B-C50C-407E-A947-70E740481C1C}">
                <a14:useLocalDpi xmlns:a14="http://schemas.microsoft.com/office/drawing/2010/main" val="0"/>
              </a:ext>
            </a:extLst>
          </a:blip>
          <a:srcRect b="33333"/>
          <a:stretch>
            <a:fillRect/>
          </a:stretch>
        </p:blipFill>
        <p:spPr bwMode="auto">
          <a:xfrm>
            <a:off x="1329204" y="1123950"/>
            <a:ext cx="6412568" cy="50922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054627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a:latin typeface="Arial" charset="0"/>
              </a:rPr>
              <a:t>Recording Total Actual Size</a:t>
            </a:r>
          </a:p>
        </p:txBody>
      </p:sp>
      <p:sp>
        <p:nvSpPr>
          <p:cNvPr id="35843" name="Rectangle 3"/>
          <p:cNvSpPr>
            <a:spLocks noGrp="1" noChangeArrowheads="1"/>
          </p:cNvSpPr>
          <p:nvPr>
            <p:ph idx="1"/>
          </p:nvPr>
        </p:nvSpPr>
        <p:spPr/>
        <p:txBody>
          <a:bodyPr/>
          <a:lstStyle/>
          <a:p>
            <a:pPr marL="0" indent="0" defTabSz="811213" eaLnBrk="1" hangingPunct="1"/>
            <a:r>
              <a:rPr lang="en-US">
                <a:latin typeface="Arial" charset="0"/>
              </a:rPr>
              <a:t>During postmortem, use your line of code counter to measure the actual total size and enter it here. Only total size is entered on the project plan summary.  </a:t>
            </a:r>
          </a:p>
        </p:txBody>
      </p:sp>
      <p:pic>
        <p:nvPicPr>
          <p:cNvPr id="35844" name="Picture 4" descr="S2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0138" y="2524149"/>
            <a:ext cx="7435850" cy="24495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69583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normAutofit fontScale="90000"/>
          </a:bodyPr>
          <a:lstStyle/>
          <a:p>
            <a:pPr eaLnBrk="1" hangingPunct="1"/>
            <a:r>
              <a:rPr lang="en-US">
                <a:latin typeface="Arial" charset="0"/>
              </a:rPr>
              <a:t>JD</a:t>
            </a:r>
            <a:r>
              <a:rPr lang="ja-JP" altLang="en-US">
                <a:latin typeface="Arial" charset="0"/>
              </a:rPr>
              <a:t>’</a:t>
            </a:r>
            <a:r>
              <a:rPr lang="en-US">
                <a:latin typeface="Arial" charset="0"/>
              </a:rPr>
              <a:t>s Project Plan Summary with Actual Total Program Size</a:t>
            </a:r>
          </a:p>
        </p:txBody>
      </p:sp>
      <p:sp>
        <p:nvSpPr>
          <p:cNvPr id="2" name="Content Placeholder 1"/>
          <p:cNvSpPr>
            <a:spLocks noGrp="1"/>
          </p:cNvSpPr>
          <p:nvPr>
            <p:ph sz="half" idx="1"/>
          </p:nvPr>
        </p:nvSpPr>
        <p:spPr>
          <a:xfrm>
            <a:off x="4659216" y="1076898"/>
            <a:ext cx="4065683" cy="4947640"/>
          </a:xfrm>
        </p:spPr>
        <p:txBody>
          <a:bodyPr>
            <a:normAutofit/>
          </a:bodyPr>
          <a:lstStyle/>
          <a:p>
            <a:r>
              <a:rPr lang="en-US" dirty="0">
                <a:latin typeface="Arial" charset="0"/>
              </a:rPr>
              <a:t>JD is upset that his individual part estimates were not too accurate.</a:t>
            </a:r>
          </a:p>
          <a:p>
            <a:r>
              <a:rPr lang="en-US" dirty="0">
                <a:latin typeface="Arial" charset="0"/>
              </a:rPr>
              <a:t>His instructor tells him that the goal is not to have perfect estimates for each part, but to have balanced estimates where individual errors cancel each other.  </a:t>
            </a:r>
          </a:p>
          <a:p>
            <a:r>
              <a:rPr lang="en-US" dirty="0">
                <a:latin typeface="Arial" charset="0"/>
              </a:rPr>
              <a:t>The instructor points out that his overall estimate is pretty close to the overall actual</a:t>
            </a:r>
            <a:r>
              <a:rPr lang="en-US" dirty="0" smtClean="0">
                <a:latin typeface="Arial" charset="0"/>
              </a:rPr>
              <a:t>.</a:t>
            </a:r>
            <a:endParaRPr lang="en-US" dirty="0">
              <a:latin typeface="Arial" charset="0"/>
            </a:endParaRPr>
          </a:p>
        </p:txBody>
      </p:sp>
      <p:pic>
        <p:nvPicPr>
          <p:cNvPr id="36867" name="Picture 4"/>
          <p:cNvPicPr>
            <a:picLocks noChangeAspect="1" noChangeArrowheads="1"/>
          </p:cNvPicPr>
          <p:nvPr/>
        </p:nvPicPr>
        <p:blipFill>
          <a:blip r:embed="rId3">
            <a:extLst>
              <a:ext uri="{28A0092B-C50C-407E-A947-70E740481C1C}">
                <a14:useLocalDpi xmlns:a14="http://schemas.microsoft.com/office/drawing/2010/main" val="0"/>
              </a:ext>
            </a:extLst>
          </a:blip>
          <a:srcRect b="47417"/>
          <a:stretch>
            <a:fillRect/>
          </a:stretch>
        </p:blipFill>
        <p:spPr bwMode="auto">
          <a:xfrm>
            <a:off x="388937" y="1123950"/>
            <a:ext cx="4098925" cy="46438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86011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a:latin typeface="Arial" charset="0"/>
              </a:rPr>
              <a:t>Process Improvement Proposal -1</a:t>
            </a:r>
          </a:p>
        </p:txBody>
      </p:sp>
      <p:sp>
        <p:nvSpPr>
          <p:cNvPr id="37891" name="Rectangle 3"/>
          <p:cNvSpPr>
            <a:spLocks noGrp="1" noChangeArrowheads="1"/>
          </p:cNvSpPr>
          <p:nvPr>
            <p:ph idx="1"/>
          </p:nvPr>
        </p:nvSpPr>
        <p:spPr/>
        <p:txBody>
          <a:bodyPr/>
          <a:lstStyle/>
          <a:p>
            <a:pPr marL="0" indent="0" eaLnBrk="1" hangingPunct="1"/>
            <a:r>
              <a:rPr lang="en-US">
                <a:latin typeface="Arial" charset="0"/>
              </a:rPr>
              <a:t>To improve your process, you will need to capture process problems and propose improvements for future reference.</a:t>
            </a:r>
          </a:p>
          <a:p>
            <a:pPr marL="0" indent="0" eaLnBrk="1" hangingPunct="1"/>
            <a:r>
              <a:rPr lang="en-US">
                <a:latin typeface="Arial" charset="0"/>
              </a:rPr>
              <a:t>You will need to know</a:t>
            </a:r>
          </a:p>
          <a:p>
            <a:pPr lvl="1" eaLnBrk="1" hangingPunct="1"/>
            <a:r>
              <a:rPr lang="en-US">
                <a:latin typeface="Arial" charset="0"/>
              </a:rPr>
              <a:t>any problems you have encountered in using the process</a:t>
            </a:r>
          </a:p>
          <a:p>
            <a:pPr lvl="1" eaLnBrk="1" hangingPunct="1"/>
            <a:r>
              <a:rPr lang="en-US">
                <a:latin typeface="Arial" charset="0"/>
              </a:rPr>
              <a:t>any suggestions you have for process improvements</a:t>
            </a:r>
          </a:p>
          <a:p>
            <a:pPr lvl="1" eaLnBrk="1" hangingPunct="1"/>
            <a:r>
              <a:rPr lang="en-US">
                <a:latin typeface="Arial" charset="0"/>
              </a:rPr>
              <a:t>your observations and findings from doing the assignments</a:t>
            </a:r>
          </a:p>
        </p:txBody>
      </p:sp>
    </p:spTree>
    <p:extLst>
      <p:ext uri="{BB962C8B-B14F-4D97-AF65-F5344CB8AC3E}">
        <p14:creationId xmlns:p14="http://schemas.microsoft.com/office/powerpoint/2010/main" val="8590612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a:latin typeface="Arial" charset="0"/>
              </a:rPr>
              <a:t>Process Improvement Proposal -2</a:t>
            </a:r>
          </a:p>
        </p:txBody>
      </p:sp>
      <p:sp>
        <p:nvSpPr>
          <p:cNvPr id="2" name="Content Placeholder 1"/>
          <p:cNvSpPr>
            <a:spLocks noGrp="1"/>
          </p:cNvSpPr>
          <p:nvPr>
            <p:ph sz="half" idx="1"/>
          </p:nvPr>
        </p:nvSpPr>
        <p:spPr/>
        <p:txBody>
          <a:bodyPr/>
          <a:lstStyle/>
          <a:p>
            <a:r>
              <a:rPr lang="en-US" dirty="0">
                <a:latin typeface="Arial" charset="0"/>
              </a:rPr>
              <a:t>You should complete a PIP form for each assignment.</a:t>
            </a:r>
          </a:p>
          <a:p>
            <a:r>
              <a:rPr lang="en-US" dirty="0">
                <a:latin typeface="Arial" charset="0"/>
              </a:rPr>
              <a:t>Open the PIP form from the </a:t>
            </a:r>
            <a:r>
              <a:rPr lang="en-US" i="1" dirty="0">
                <a:latin typeface="Arial" charset="0"/>
              </a:rPr>
              <a:t>PSP1 Forms</a:t>
            </a:r>
            <a:r>
              <a:rPr lang="en-US" dirty="0">
                <a:latin typeface="Arial" charset="0"/>
              </a:rPr>
              <a:t> menu.</a:t>
            </a:r>
          </a:p>
          <a:p>
            <a:r>
              <a:rPr lang="en-US" dirty="0">
                <a:latin typeface="Arial" charset="0"/>
              </a:rPr>
              <a:t>Problem: Can</a:t>
            </a:r>
            <a:r>
              <a:rPr lang="ja-JP" altLang="en-US" dirty="0">
                <a:latin typeface="Arial" charset="0"/>
              </a:rPr>
              <a:t>’</a:t>
            </a:r>
            <a:r>
              <a:rPr lang="en-US" dirty="0">
                <a:latin typeface="Arial" charset="0"/>
              </a:rPr>
              <a:t>t accurately count deleted LOC.</a:t>
            </a:r>
          </a:p>
          <a:p>
            <a:r>
              <a:rPr lang="en-US" dirty="0">
                <a:latin typeface="Arial" charset="0"/>
              </a:rPr>
              <a:t>Proposal: Instead of deleting a LOC, comment it out with a flag that can be automatically counted</a:t>
            </a:r>
            <a:r>
              <a:rPr lang="en-US" dirty="0" smtClean="0">
                <a:latin typeface="Arial" charset="0"/>
              </a:rPr>
              <a:t>.</a:t>
            </a:r>
            <a:endParaRPr lang="en-US" dirty="0">
              <a:latin typeface="Arial" charset="0"/>
            </a:endParaRPr>
          </a:p>
        </p:txBody>
      </p:sp>
      <p:pic>
        <p:nvPicPr>
          <p:cNvPr id="38916" name="Picture 4"/>
          <p:cNvPicPr>
            <a:picLocks noChangeAspect="1" noChangeArrowheads="1"/>
          </p:cNvPicPr>
          <p:nvPr/>
        </p:nvPicPr>
        <p:blipFill>
          <a:blip r:embed="rId3">
            <a:extLst>
              <a:ext uri="{28A0092B-C50C-407E-A947-70E740481C1C}">
                <a14:useLocalDpi xmlns:a14="http://schemas.microsoft.com/office/drawing/2010/main" val="0"/>
              </a:ext>
            </a:extLst>
          </a:blip>
          <a:srcRect t="5649" r="3148" b="2589"/>
          <a:stretch>
            <a:fillRect/>
          </a:stretch>
        </p:blipFill>
        <p:spPr bwMode="auto">
          <a:xfrm>
            <a:off x="388938" y="1123950"/>
            <a:ext cx="4098925" cy="43287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05982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normAutofit/>
          </a:bodyPr>
          <a:lstStyle/>
          <a:p>
            <a:pPr eaLnBrk="1" hangingPunct="1"/>
            <a:r>
              <a:rPr lang="en-US">
                <a:latin typeface="Arial" charset="0"/>
              </a:rPr>
              <a:t>Test Report Template</a:t>
            </a:r>
          </a:p>
        </p:txBody>
      </p:sp>
      <p:sp>
        <p:nvSpPr>
          <p:cNvPr id="3" name="Content Placeholder 2"/>
          <p:cNvSpPr>
            <a:spLocks noGrp="1"/>
          </p:cNvSpPr>
          <p:nvPr>
            <p:ph sz="half" idx="1"/>
          </p:nvPr>
        </p:nvSpPr>
        <p:spPr>
          <a:xfrm>
            <a:off x="4659216" y="1076897"/>
            <a:ext cx="4065683" cy="5004629"/>
          </a:xfrm>
        </p:spPr>
        <p:txBody>
          <a:bodyPr>
            <a:normAutofit/>
          </a:bodyPr>
          <a:lstStyle/>
          <a:p>
            <a:r>
              <a:rPr lang="en-US" dirty="0">
                <a:latin typeface="Arial" charset="0"/>
              </a:rPr>
              <a:t>Use this form to document</a:t>
            </a:r>
          </a:p>
          <a:p>
            <a:pPr lvl="1"/>
            <a:r>
              <a:rPr lang="en-US" dirty="0">
                <a:latin typeface="Arial" charset="0"/>
              </a:rPr>
              <a:t>what tests to run</a:t>
            </a:r>
          </a:p>
          <a:p>
            <a:pPr lvl="1"/>
            <a:r>
              <a:rPr lang="en-US" dirty="0">
                <a:latin typeface="Arial" charset="0"/>
              </a:rPr>
              <a:t>how to run the tests</a:t>
            </a:r>
          </a:p>
          <a:p>
            <a:pPr lvl="1"/>
            <a:r>
              <a:rPr lang="en-US" dirty="0">
                <a:latin typeface="Arial" charset="0"/>
              </a:rPr>
              <a:t>the results that were obtained</a:t>
            </a:r>
          </a:p>
          <a:p>
            <a:r>
              <a:rPr lang="en-US" dirty="0">
                <a:latin typeface="Arial" charset="0"/>
              </a:rPr>
              <a:t>Test reports are helpful for</a:t>
            </a:r>
          </a:p>
          <a:p>
            <a:pPr lvl="1"/>
            <a:r>
              <a:rPr lang="en-US" dirty="0">
                <a:latin typeface="Arial" charset="0"/>
              </a:rPr>
              <a:t>developing and recording </a:t>
            </a:r>
            <a:r>
              <a:rPr lang="en-US" dirty="0" smtClean="0">
                <a:latin typeface="Arial" charset="0"/>
              </a:rPr>
              <a:t/>
            </a:r>
            <a:br>
              <a:rPr lang="en-US" dirty="0" smtClean="0">
                <a:latin typeface="Arial" charset="0"/>
              </a:rPr>
            </a:br>
            <a:r>
              <a:rPr lang="en-US" dirty="0" smtClean="0">
                <a:latin typeface="Arial" charset="0"/>
              </a:rPr>
              <a:t>test </a:t>
            </a:r>
            <a:r>
              <a:rPr lang="en-US" dirty="0">
                <a:latin typeface="Arial" charset="0"/>
              </a:rPr>
              <a:t>cases</a:t>
            </a:r>
          </a:p>
          <a:p>
            <a:pPr lvl="1"/>
            <a:r>
              <a:rPr lang="en-US" dirty="0">
                <a:latin typeface="Arial" charset="0"/>
              </a:rPr>
              <a:t>performing regression testing</a:t>
            </a:r>
          </a:p>
          <a:p>
            <a:r>
              <a:rPr lang="en-US" dirty="0">
                <a:latin typeface="Arial" charset="0"/>
              </a:rPr>
              <a:t>Design your test cases in the design phase and run them in the test phase</a:t>
            </a:r>
            <a:r>
              <a:rPr lang="en-US" dirty="0" smtClean="0">
                <a:latin typeface="Arial" charset="0"/>
              </a:rPr>
              <a:t>.</a:t>
            </a:r>
            <a:endParaRPr lang="en-US" dirty="0">
              <a:latin typeface="Arial" charset="0"/>
            </a:endParaRPr>
          </a:p>
        </p:txBody>
      </p:sp>
      <p:pic>
        <p:nvPicPr>
          <p:cNvPr id="7" name="Picture 4"/>
          <p:cNvPicPr>
            <a:picLocks noChangeAspect="1" noChangeArrowheads="1"/>
          </p:cNvPicPr>
          <p:nvPr/>
        </p:nvPicPr>
        <p:blipFill>
          <a:blip r:embed="rId3">
            <a:extLst>
              <a:ext uri="{28A0092B-C50C-407E-A947-70E740481C1C}">
                <a14:useLocalDpi xmlns:a14="http://schemas.microsoft.com/office/drawing/2010/main" val="0"/>
              </a:ext>
            </a:extLst>
          </a:blip>
          <a:srcRect l="2541" t="7146" r="10265" b="23471"/>
          <a:stretch>
            <a:fillRect/>
          </a:stretch>
        </p:blipFill>
        <p:spPr bwMode="auto">
          <a:xfrm>
            <a:off x="388938" y="1123950"/>
            <a:ext cx="4098925" cy="4698400"/>
          </a:xfrm>
          <a:prstGeom prst="rect">
            <a:avLst/>
          </a:prstGeom>
          <a:noFill/>
        </p:spPr>
      </p:pic>
    </p:spTree>
    <p:extLst>
      <p:ext uri="{BB962C8B-B14F-4D97-AF65-F5344CB8AC3E}">
        <p14:creationId xmlns:p14="http://schemas.microsoft.com/office/powerpoint/2010/main" val="11250420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a:latin typeface="Arial" charset="0"/>
              </a:rPr>
              <a:t>Coding Standards</a:t>
            </a:r>
          </a:p>
        </p:txBody>
      </p:sp>
      <p:sp>
        <p:nvSpPr>
          <p:cNvPr id="40963" name="Rectangle 3"/>
          <p:cNvSpPr>
            <a:spLocks noGrp="1" noChangeArrowheads="1"/>
          </p:cNvSpPr>
          <p:nvPr>
            <p:ph idx="1"/>
          </p:nvPr>
        </p:nvSpPr>
        <p:spPr/>
        <p:txBody>
          <a:bodyPr/>
          <a:lstStyle/>
          <a:p>
            <a:pPr marL="0" indent="0" eaLnBrk="1" hangingPunct="1"/>
            <a:r>
              <a:rPr lang="en-US">
                <a:latin typeface="Arial" charset="0"/>
              </a:rPr>
              <a:t>Coding standards</a:t>
            </a:r>
          </a:p>
          <a:p>
            <a:pPr marL="465138" lvl="1" indent="-241300" eaLnBrk="1" hangingPunct="1"/>
            <a:r>
              <a:rPr lang="en-US">
                <a:latin typeface="Arial" charset="0"/>
              </a:rPr>
              <a:t>establish a consistent set of coding practices</a:t>
            </a:r>
          </a:p>
          <a:p>
            <a:pPr marL="465138" lvl="1" indent="-241300" eaLnBrk="1" hangingPunct="1"/>
            <a:r>
              <a:rPr lang="en-US">
                <a:latin typeface="Arial" charset="0"/>
              </a:rPr>
              <a:t>provide criteria for judging the quality of the code that you produce</a:t>
            </a:r>
          </a:p>
          <a:p>
            <a:pPr marL="465138" lvl="1" indent="-241300" eaLnBrk="1" hangingPunct="1"/>
            <a:r>
              <a:rPr lang="en-US">
                <a:latin typeface="Arial" charset="0"/>
              </a:rPr>
              <a:t>facilitate size counting by ensuring you are consistent about what you put on each physical line. </a:t>
            </a:r>
          </a:p>
          <a:p>
            <a:pPr marL="0" indent="0" eaLnBrk="1" hangingPunct="1"/>
            <a:r>
              <a:rPr lang="en-US">
                <a:latin typeface="Arial" charset="0"/>
              </a:rPr>
              <a:t>The coding standard defines quality-oriented exit criteria for the code phase.</a:t>
            </a:r>
          </a:p>
        </p:txBody>
      </p:sp>
    </p:spTree>
    <p:extLst>
      <p:ext uri="{BB962C8B-B14F-4D97-AF65-F5344CB8AC3E}">
        <p14:creationId xmlns:p14="http://schemas.microsoft.com/office/powerpoint/2010/main" val="34790909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eaLnBrk="1" hangingPunct="1"/>
            <a:r>
              <a:rPr lang="en-US">
                <a:latin typeface="Arial" charset="0"/>
              </a:rPr>
              <a:t>PSP1 Objectives</a:t>
            </a:r>
          </a:p>
        </p:txBody>
      </p:sp>
      <p:sp>
        <p:nvSpPr>
          <p:cNvPr id="5123" name="Rectangle 5"/>
          <p:cNvSpPr>
            <a:spLocks noGrp="1" noChangeArrowheads="1"/>
          </p:cNvSpPr>
          <p:nvPr>
            <p:ph idx="1"/>
          </p:nvPr>
        </p:nvSpPr>
        <p:spPr/>
        <p:txBody>
          <a:bodyPr/>
          <a:lstStyle/>
          <a:p>
            <a:pPr marL="0" indent="0" eaLnBrk="1" hangingPunct="1"/>
            <a:r>
              <a:rPr lang="en-US" dirty="0">
                <a:latin typeface="Arial" charset="0"/>
              </a:rPr>
              <a:t>The objectives of PSP1 are to</a:t>
            </a:r>
          </a:p>
          <a:p>
            <a:pPr lvl="1" eaLnBrk="1" hangingPunct="1"/>
            <a:r>
              <a:rPr lang="en-US" dirty="0">
                <a:latin typeface="Arial" charset="0"/>
              </a:rPr>
              <a:t>establish an orderly and repeatable procedure for developing software size and effort estimates</a:t>
            </a:r>
          </a:p>
          <a:p>
            <a:pPr lvl="1" eaLnBrk="1" hangingPunct="1"/>
            <a:r>
              <a:rPr lang="en-US" dirty="0">
                <a:latin typeface="Arial" charset="0"/>
              </a:rPr>
              <a:t>measure the size and perform size accounting for the programs that you produce</a:t>
            </a:r>
          </a:p>
          <a:p>
            <a:pPr lvl="1" eaLnBrk="1" hangingPunct="1"/>
            <a:r>
              <a:rPr lang="en-US" dirty="0">
                <a:latin typeface="Arial" charset="0"/>
              </a:rPr>
              <a:t>provide the basis for creating realistic, defensible development plans </a:t>
            </a:r>
          </a:p>
        </p:txBody>
      </p:sp>
    </p:spTree>
    <p:extLst>
      <p:ext uri="{BB962C8B-B14F-4D97-AF65-F5344CB8AC3E}">
        <p14:creationId xmlns:p14="http://schemas.microsoft.com/office/powerpoint/2010/main" val="16995785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a:latin typeface="Arial" charset="0"/>
              </a:rPr>
              <a:t>Reminders</a:t>
            </a:r>
          </a:p>
        </p:txBody>
      </p:sp>
      <p:sp>
        <p:nvSpPr>
          <p:cNvPr id="2" name="Content Placeholder 1"/>
          <p:cNvSpPr>
            <a:spLocks noGrp="1"/>
          </p:cNvSpPr>
          <p:nvPr>
            <p:ph sz="half" idx="1"/>
          </p:nvPr>
        </p:nvSpPr>
        <p:spPr>
          <a:xfrm>
            <a:off x="4659216" y="1076898"/>
            <a:ext cx="4065683" cy="4923216"/>
          </a:xfrm>
        </p:spPr>
        <p:txBody>
          <a:bodyPr/>
          <a:lstStyle/>
          <a:p>
            <a:r>
              <a:rPr lang="en-US" dirty="0">
                <a:latin typeface="Arial" charset="0"/>
              </a:rPr>
              <a:t>Don</a:t>
            </a:r>
            <a:r>
              <a:rPr lang="ja-JP" altLang="en-US" dirty="0">
                <a:latin typeface="Arial" charset="0"/>
              </a:rPr>
              <a:t>’</a:t>
            </a:r>
            <a:r>
              <a:rPr lang="en-US" dirty="0">
                <a:latin typeface="Arial" charset="0"/>
              </a:rPr>
              <a:t>t forget to mark the project </a:t>
            </a:r>
            <a:r>
              <a:rPr lang="ja-JP" altLang="en-US" dirty="0">
                <a:latin typeface="Arial" charset="0"/>
              </a:rPr>
              <a:t>“</a:t>
            </a:r>
            <a:r>
              <a:rPr lang="en-US" dirty="0">
                <a:latin typeface="Arial" charset="0"/>
              </a:rPr>
              <a:t>complete</a:t>
            </a:r>
            <a:r>
              <a:rPr lang="ja-JP" altLang="en-US" dirty="0">
                <a:latin typeface="Arial" charset="0"/>
              </a:rPr>
              <a:t>”</a:t>
            </a:r>
            <a:r>
              <a:rPr lang="en-US" dirty="0">
                <a:latin typeface="Arial" charset="0"/>
              </a:rPr>
              <a:t> after you have checked and submitted your assignment.</a:t>
            </a:r>
          </a:p>
          <a:p>
            <a:r>
              <a:rPr lang="en-US" dirty="0">
                <a:latin typeface="Arial" charset="0"/>
              </a:rPr>
              <a:t>When you mark program 2 </a:t>
            </a:r>
            <a:r>
              <a:rPr lang="ja-JP" altLang="en-US" dirty="0">
                <a:latin typeface="Arial" charset="0"/>
              </a:rPr>
              <a:t>“</a:t>
            </a:r>
            <a:r>
              <a:rPr lang="en-US" dirty="0">
                <a:latin typeface="Arial" charset="0"/>
              </a:rPr>
              <a:t>complete,</a:t>
            </a:r>
            <a:r>
              <a:rPr lang="ja-JP" altLang="en-US" dirty="0">
                <a:latin typeface="Arial" charset="0"/>
              </a:rPr>
              <a:t>”</a:t>
            </a:r>
            <a:r>
              <a:rPr lang="en-US" dirty="0">
                <a:latin typeface="Arial" charset="0"/>
              </a:rPr>
              <a:t> </a:t>
            </a:r>
            <a:br>
              <a:rPr lang="en-US" dirty="0">
                <a:latin typeface="Arial" charset="0"/>
              </a:rPr>
            </a:br>
            <a:r>
              <a:rPr lang="en-US" dirty="0">
                <a:latin typeface="Arial" charset="0"/>
              </a:rPr>
              <a:t>the tool will prompt you to enter actual </a:t>
            </a:r>
            <a:br>
              <a:rPr lang="en-US" dirty="0">
                <a:latin typeface="Arial" charset="0"/>
              </a:rPr>
            </a:br>
            <a:r>
              <a:rPr lang="en-US" dirty="0">
                <a:latin typeface="Arial" charset="0"/>
              </a:rPr>
              <a:t>size data for program 1.</a:t>
            </a:r>
          </a:p>
          <a:p>
            <a:r>
              <a:rPr lang="en-US" dirty="0">
                <a:latin typeface="Arial" charset="0"/>
              </a:rPr>
              <a:t>You can see that JD entered 224 total (T) LOC for program 1</a:t>
            </a:r>
            <a:r>
              <a:rPr lang="en-US" dirty="0" smtClean="0">
                <a:latin typeface="Arial" charset="0"/>
              </a:rPr>
              <a:t>.</a:t>
            </a:r>
            <a:endParaRPr lang="en-US" dirty="0">
              <a:latin typeface="Arial" charset="0"/>
            </a:endParaRPr>
          </a:p>
        </p:txBody>
      </p:sp>
      <p:pic>
        <p:nvPicPr>
          <p:cNvPr id="6" name="Picture 4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1123950"/>
            <a:ext cx="4100091" cy="419145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870096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a:latin typeface="Arial" charset="0"/>
              </a:rPr>
              <a:t>Messages to Remember</a:t>
            </a:r>
          </a:p>
        </p:txBody>
      </p:sp>
      <p:sp>
        <p:nvSpPr>
          <p:cNvPr id="43011" name="Rectangle 3"/>
          <p:cNvSpPr>
            <a:spLocks noGrp="1" noChangeArrowheads="1"/>
          </p:cNvSpPr>
          <p:nvPr>
            <p:ph idx="1"/>
          </p:nvPr>
        </p:nvSpPr>
        <p:spPr/>
        <p:txBody>
          <a:bodyPr/>
          <a:lstStyle/>
          <a:p>
            <a:pPr marL="0" indent="0" eaLnBrk="1" hangingPunct="1"/>
            <a:r>
              <a:rPr lang="en-US" dirty="0">
                <a:latin typeface="Arial" charset="0"/>
              </a:rPr>
              <a:t>The principal objective of PSP1 is estimation.</a:t>
            </a:r>
          </a:p>
          <a:p>
            <a:pPr marL="0" indent="0" eaLnBrk="1" hangingPunct="1"/>
            <a:r>
              <a:rPr lang="en-US" dirty="0">
                <a:latin typeface="Arial" charset="0"/>
              </a:rPr>
              <a:t>PSP1 uses the PROBE estimating method for size and effort estimation.</a:t>
            </a:r>
          </a:p>
          <a:p>
            <a:pPr marL="0" indent="0" eaLnBrk="1" hangingPunct="1"/>
            <a:r>
              <a:rPr lang="en-US" dirty="0">
                <a:latin typeface="Arial" charset="0"/>
              </a:rPr>
              <a:t>Historical data are used where available</a:t>
            </a:r>
          </a:p>
          <a:p>
            <a:pPr lvl="1" eaLnBrk="1" hangingPunct="1"/>
            <a:r>
              <a:rPr lang="en-US" dirty="0">
                <a:latin typeface="Arial" charset="0"/>
              </a:rPr>
              <a:t>in creating relative size tables</a:t>
            </a:r>
          </a:p>
          <a:p>
            <a:pPr lvl="1" eaLnBrk="1" hangingPunct="1"/>
            <a:r>
              <a:rPr lang="en-US" dirty="0">
                <a:latin typeface="Arial" charset="0"/>
              </a:rPr>
              <a:t>in projecting estimates</a:t>
            </a:r>
          </a:p>
          <a:p>
            <a:pPr marL="0" indent="0" eaLnBrk="1" hangingPunct="1"/>
            <a:r>
              <a:rPr lang="en-US" dirty="0">
                <a:latin typeface="Arial" charset="0"/>
              </a:rPr>
              <a:t>Estimates are expected to fluctuate.  </a:t>
            </a:r>
          </a:p>
          <a:p>
            <a:pPr lvl="1" eaLnBrk="1" hangingPunct="1"/>
            <a:r>
              <a:rPr lang="en-US" dirty="0">
                <a:latin typeface="Arial" charset="0"/>
              </a:rPr>
              <a:t>The goal is to make independent estimates of program parts.  </a:t>
            </a:r>
          </a:p>
          <a:p>
            <a:pPr lvl="1" eaLnBrk="1" hangingPunct="1"/>
            <a:r>
              <a:rPr lang="en-US" dirty="0">
                <a:latin typeface="Arial" charset="0"/>
              </a:rPr>
              <a:t>Each part</a:t>
            </a:r>
            <a:r>
              <a:rPr lang="ja-JP" altLang="en-US" dirty="0">
                <a:latin typeface="Arial" charset="0"/>
              </a:rPr>
              <a:t>’</a:t>
            </a:r>
            <a:r>
              <a:rPr lang="en-US" dirty="0">
                <a:latin typeface="Arial" charset="0"/>
              </a:rPr>
              <a:t>s actual size may be very different from its planned size.  </a:t>
            </a:r>
          </a:p>
          <a:p>
            <a:pPr lvl="1" eaLnBrk="1" hangingPunct="1"/>
            <a:r>
              <a:rPr lang="en-US" dirty="0">
                <a:latin typeface="Arial" charset="0"/>
              </a:rPr>
              <a:t>As long as the differences balance themselves out, you end up with a pretty accurate overall estimate.</a:t>
            </a:r>
          </a:p>
        </p:txBody>
      </p:sp>
    </p:spTree>
    <p:extLst>
      <p:ext uri="{BB962C8B-B14F-4D97-AF65-F5344CB8AC3E}">
        <p14:creationId xmlns:p14="http://schemas.microsoft.com/office/powerpoint/2010/main" val="10370032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SEI_CMU_1Line_2Col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3200400"/>
            <a:ext cx="8537575" cy="527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Rectangle 1"/>
          <p:cNvSpPr/>
          <p:nvPr/>
        </p:nvSpPr>
        <p:spPr>
          <a:xfrm>
            <a:off x="0" y="0"/>
            <a:ext cx="4487863" cy="252379"/>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8426784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p:txBody>
          <a:bodyPr/>
          <a:lstStyle/>
          <a:p>
            <a:pPr eaLnBrk="1" hangingPunct="1"/>
            <a:r>
              <a:rPr lang="en-US">
                <a:latin typeface="Arial" charset="0"/>
              </a:rPr>
              <a:t>Process Changes Introduced with PSP1</a:t>
            </a:r>
          </a:p>
        </p:txBody>
      </p:sp>
      <p:sp>
        <p:nvSpPr>
          <p:cNvPr id="6147" name="Rectangle 5"/>
          <p:cNvSpPr>
            <a:spLocks noGrp="1" noChangeArrowheads="1"/>
          </p:cNvSpPr>
          <p:nvPr>
            <p:ph idx="1"/>
          </p:nvPr>
        </p:nvSpPr>
        <p:spPr/>
        <p:txBody>
          <a:bodyPr/>
          <a:lstStyle/>
          <a:p>
            <a:pPr marL="0" indent="0" eaLnBrk="1" hangingPunct="1">
              <a:lnSpc>
                <a:spcPct val="90000"/>
              </a:lnSpc>
            </a:pPr>
            <a:r>
              <a:rPr lang="en-US">
                <a:latin typeface="Arial" charset="0"/>
              </a:rPr>
              <a:t>PROBE added to the planning process</a:t>
            </a:r>
          </a:p>
          <a:p>
            <a:pPr lvl="1" eaLnBrk="1" hangingPunct="1">
              <a:lnSpc>
                <a:spcPct val="90000"/>
              </a:lnSpc>
            </a:pPr>
            <a:r>
              <a:rPr lang="en-US">
                <a:latin typeface="Arial" charset="0"/>
              </a:rPr>
              <a:t>size estimating template</a:t>
            </a:r>
          </a:p>
          <a:p>
            <a:pPr lvl="1" eaLnBrk="1" hangingPunct="1">
              <a:lnSpc>
                <a:spcPct val="90000"/>
              </a:lnSpc>
            </a:pPr>
            <a:r>
              <a:rPr lang="en-US">
                <a:latin typeface="Arial" charset="0"/>
              </a:rPr>
              <a:t>coding standards</a:t>
            </a:r>
          </a:p>
          <a:p>
            <a:pPr marL="0" indent="0" eaLnBrk="1" hangingPunct="1">
              <a:lnSpc>
                <a:spcPct val="90000"/>
              </a:lnSpc>
            </a:pPr>
            <a:r>
              <a:rPr lang="en-US">
                <a:latin typeface="Arial" charset="0"/>
              </a:rPr>
              <a:t>Additional forms</a:t>
            </a:r>
          </a:p>
          <a:p>
            <a:pPr lvl="1" eaLnBrk="1" hangingPunct="1">
              <a:lnSpc>
                <a:spcPct val="90000"/>
              </a:lnSpc>
            </a:pPr>
            <a:r>
              <a:rPr lang="en-US">
                <a:latin typeface="Arial" charset="0"/>
              </a:rPr>
              <a:t>test report template</a:t>
            </a:r>
          </a:p>
          <a:p>
            <a:pPr lvl="1" eaLnBrk="1" hangingPunct="1">
              <a:lnSpc>
                <a:spcPct val="90000"/>
              </a:lnSpc>
            </a:pPr>
            <a:r>
              <a:rPr lang="en-US">
                <a:latin typeface="Arial" charset="0"/>
              </a:rPr>
              <a:t>process improvement proposal (PIP) form</a:t>
            </a:r>
          </a:p>
          <a:p>
            <a:pPr marL="0" indent="0" eaLnBrk="1" hangingPunct="1">
              <a:lnSpc>
                <a:spcPct val="90000"/>
              </a:lnSpc>
            </a:pPr>
            <a:r>
              <a:rPr lang="en-US">
                <a:latin typeface="Arial" charset="0"/>
              </a:rPr>
              <a:t>Project Plan Summary form modified</a:t>
            </a:r>
          </a:p>
          <a:p>
            <a:pPr lvl="1" eaLnBrk="1" hangingPunct="1">
              <a:lnSpc>
                <a:spcPct val="90000"/>
              </a:lnSpc>
            </a:pPr>
            <a:r>
              <a:rPr lang="en-US">
                <a:latin typeface="Arial" charset="0"/>
              </a:rPr>
              <a:t>program size summary </a:t>
            </a:r>
          </a:p>
          <a:p>
            <a:pPr lvl="1" eaLnBrk="1" hangingPunct="1">
              <a:lnSpc>
                <a:spcPct val="90000"/>
              </a:lnSpc>
            </a:pPr>
            <a:r>
              <a:rPr lang="en-US">
                <a:latin typeface="Arial" charset="0"/>
              </a:rPr>
              <a:t>additional summary metrics</a:t>
            </a:r>
          </a:p>
          <a:p>
            <a:pPr lvl="1" eaLnBrk="1" hangingPunct="1">
              <a:lnSpc>
                <a:spcPct val="90000"/>
              </a:lnSpc>
            </a:pPr>
            <a:r>
              <a:rPr lang="en-US">
                <a:latin typeface="Arial" charset="0"/>
              </a:rPr>
              <a:t>Planned time in phase is calculated based on historical time in phase percentage.</a:t>
            </a:r>
          </a:p>
        </p:txBody>
      </p:sp>
    </p:spTree>
    <p:extLst>
      <p:ext uri="{BB962C8B-B14F-4D97-AF65-F5344CB8AC3E}">
        <p14:creationId xmlns:p14="http://schemas.microsoft.com/office/powerpoint/2010/main" val="41295245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a:latin typeface="Arial" charset="0"/>
              </a:rPr>
              <a:t>Follow Along…</a:t>
            </a:r>
          </a:p>
        </p:txBody>
      </p:sp>
      <p:sp>
        <p:nvSpPr>
          <p:cNvPr id="7173" name="Rectangle 3"/>
          <p:cNvSpPr>
            <a:spLocks noGrp="1" noChangeArrowheads="1"/>
          </p:cNvSpPr>
          <p:nvPr>
            <p:ph idx="1"/>
          </p:nvPr>
        </p:nvSpPr>
        <p:spPr/>
        <p:txBody>
          <a:bodyPr/>
          <a:lstStyle/>
          <a:p>
            <a:pPr marL="400050" indent="-400050" eaLnBrk="1" hangingPunct="1"/>
            <a:r>
              <a:rPr lang="en-US">
                <a:latin typeface="Arial" charset="0"/>
              </a:rPr>
              <a:t>We will follow along with JD as he uses PSP1 for the first time.</a:t>
            </a:r>
          </a:p>
          <a:p>
            <a:pPr marL="400050" indent="-400050" eaLnBrk="1" hangingPunct="1">
              <a:buFontTx/>
              <a:buAutoNum type="arabicPeriod"/>
            </a:pPr>
            <a:r>
              <a:rPr lang="en-US">
                <a:latin typeface="Arial" charset="0"/>
              </a:rPr>
              <a:t>Create a new folder labeled </a:t>
            </a:r>
            <a:r>
              <a:rPr lang="ja-JP" altLang="en-US">
                <a:latin typeface="Arial" charset="0"/>
              </a:rPr>
              <a:t>“</a:t>
            </a:r>
            <a:r>
              <a:rPr lang="en-US" b="1">
                <a:latin typeface="Arial" charset="0"/>
              </a:rPr>
              <a:t>PSP1 Exercise</a:t>
            </a:r>
            <a:r>
              <a:rPr lang="en-US">
                <a:latin typeface="Arial" charset="0"/>
              </a:rPr>
              <a:t>.</a:t>
            </a:r>
            <a:r>
              <a:rPr lang="ja-JP" altLang="en-US">
                <a:latin typeface="Arial" charset="0"/>
              </a:rPr>
              <a:t>”</a:t>
            </a:r>
            <a:endParaRPr lang="en-US">
              <a:latin typeface="Arial" charset="0"/>
            </a:endParaRPr>
          </a:p>
          <a:p>
            <a:pPr marL="400050" indent="-400050" eaLnBrk="1" hangingPunct="1">
              <a:buFontTx/>
              <a:buAutoNum type="arabicPeriod"/>
            </a:pPr>
            <a:r>
              <a:rPr lang="en-US">
                <a:latin typeface="Arial" charset="0"/>
              </a:rPr>
              <a:t>Make a copy of your Student Workbook MDE file and put it in the </a:t>
            </a:r>
            <a:r>
              <a:rPr lang="ja-JP" altLang="en-US">
                <a:latin typeface="Arial" charset="0"/>
              </a:rPr>
              <a:t>“</a:t>
            </a:r>
            <a:r>
              <a:rPr lang="en-US" b="1">
                <a:latin typeface="Arial" charset="0"/>
              </a:rPr>
              <a:t>PSP1 Exercise</a:t>
            </a:r>
            <a:r>
              <a:rPr lang="ja-JP" altLang="en-US">
                <a:latin typeface="Arial" charset="0"/>
              </a:rPr>
              <a:t>”</a:t>
            </a:r>
            <a:r>
              <a:rPr lang="en-US">
                <a:latin typeface="Arial" charset="0"/>
              </a:rPr>
              <a:t> folder.</a:t>
            </a:r>
          </a:p>
          <a:p>
            <a:pPr marL="400050" indent="-400050" eaLnBrk="1" hangingPunct="1">
              <a:buFontTx/>
              <a:buAutoNum type="arabicPeriod"/>
            </a:pPr>
            <a:r>
              <a:rPr lang="en-US">
                <a:latin typeface="Arial" charset="0"/>
              </a:rPr>
              <a:t>Open the file.</a:t>
            </a:r>
          </a:p>
          <a:p>
            <a:pPr marL="400050" indent="-400050" eaLnBrk="1" hangingPunct="1">
              <a:buFontTx/>
              <a:buAutoNum type="arabicPeriod"/>
            </a:pPr>
            <a:r>
              <a:rPr lang="en-US">
                <a:latin typeface="Arial" charset="0"/>
              </a:rPr>
              <a:t>Navigate to the </a:t>
            </a:r>
            <a:r>
              <a:rPr lang="en-US" i="1">
                <a:latin typeface="Arial" charset="0"/>
              </a:rPr>
              <a:t>Main</a:t>
            </a:r>
            <a:r>
              <a:rPr lang="en-US">
                <a:latin typeface="Arial" charset="0"/>
              </a:rPr>
              <a:t> form and open </a:t>
            </a:r>
            <a:r>
              <a:rPr lang="en-US" i="1">
                <a:latin typeface="Arial" charset="0"/>
              </a:rPr>
              <a:t>Program 2.</a:t>
            </a:r>
          </a:p>
          <a:p>
            <a:pPr marL="400050" indent="-400050" eaLnBrk="1" hangingPunct="1">
              <a:buFontTx/>
              <a:buAutoNum type="arabicPeriod"/>
            </a:pPr>
            <a:r>
              <a:rPr lang="en-US">
                <a:latin typeface="Arial" charset="0"/>
              </a:rPr>
              <a:t>You will see the </a:t>
            </a:r>
            <a:r>
              <a:rPr lang="en-US" i="1">
                <a:latin typeface="Arial" charset="0"/>
              </a:rPr>
              <a:t>PSP1 Project Plan Summary</a:t>
            </a:r>
            <a:r>
              <a:rPr lang="en-US">
                <a:latin typeface="Arial" charset="0"/>
              </a:rPr>
              <a:t>.  Ignore this for now, and open </a:t>
            </a:r>
            <a:r>
              <a:rPr lang="en-US" i="1">
                <a:latin typeface="Arial" charset="0"/>
              </a:rPr>
              <a:t>PSP Forms</a:t>
            </a:r>
            <a:r>
              <a:rPr lang="en-US">
                <a:latin typeface="Arial" charset="0"/>
              </a:rPr>
              <a:t>.  You will see the new process elements.</a:t>
            </a:r>
          </a:p>
        </p:txBody>
      </p:sp>
      <p:pic>
        <p:nvPicPr>
          <p:cNvPr id="7171" name="Picture 4"/>
          <p:cNvPicPr>
            <a:picLocks noChangeAspect="1" noChangeArrowheads="1"/>
          </p:cNvPicPr>
          <p:nvPr/>
        </p:nvPicPr>
        <p:blipFill>
          <a:blip r:embed="rId3">
            <a:extLst>
              <a:ext uri="{28A0092B-C50C-407E-A947-70E740481C1C}">
                <a14:useLocalDpi xmlns:a14="http://schemas.microsoft.com/office/drawing/2010/main" val="0"/>
              </a:ext>
            </a:extLst>
          </a:blip>
          <a:srcRect l="1833"/>
          <a:stretch>
            <a:fillRect/>
          </a:stretch>
        </p:blipFill>
        <p:spPr bwMode="auto">
          <a:xfrm>
            <a:off x="3679825" y="4525095"/>
            <a:ext cx="1785938" cy="1724025"/>
          </a:xfrm>
          <a:prstGeom prst="rect">
            <a:avLst/>
          </a:prstGeom>
          <a:noFill/>
          <a:ln w="9525">
            <a:solidFill>
              <a:schemeClr val="tx2"/>
            </a:solidFill>
            <a:miter lim="800000"/>
            <a:headEnd/>
            <a:tailEnd/>
          </a:ln>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9067553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a:latin typeface="Arial" charset="0"/>
              </a:rPr>
              <a:t>JD</a:t>
            </a:r>
            <a:r>
              <a:rPr lang="ja-JP" altLang="en-US">
                <a:latin typeface="Arial" charset="0"/>
              </a:rPr>
              <a:t>’</a:t>
            </a:r>
            <a:r>
              <a:rPr lang="en-US">
                <a:latin typeface="Arial" charset="0"/>
              </a:rPr>
              <a:t>s Scenario</a:t>
            </a:r>
          </a:p>
        </p:txBody>
      </p:sp>
      <p:sp>
        <p:nvSpPr>
          <p:cNvPr id="8195" name="Rectangle 3"/>
          <p:cNvSpPr>
            <a:spLocks noGrp="1" noChangeArrowheads="1"/>
          </p:cNvSpPr>
          <p:nvPr>
            <p:ph idx="1"/>
          </p:nvPr>
        </p:nvSpPr>
        <p:spPr/>
        <p:txBody>
          <a:bodyPr/>
          <a:lstStyle/>
          <a:p>
            <a:pPr marL="0" indent="0" eaLnBrk="1" hangingPunct="1"/>
            <a:r>
              <a:rPr lang="ja-JP" altLang="en-US">
                <a:latin typeface="Arial" charset="0"/>
              </a:rPr>
              <a:t>“</a:t>
            </a:r>
            <a:r>
              <a:rPr lang="en-US" i="1">
                <a:latin typeface="Arial" charset="0"/>
              </a:rPr>
              <a:t>JD has started his new assignment. Requirements for this program are to use PSP1 to write a program to calculate the mean and standard deviation of a series of n real numbers. Input the numbers from the keyboard or a file.  Store the numbers in a linked list, one number per node.  Print the results.</a:t>
            </a:r>
            <a:r>
              <a:rPr lang="ja-JP" altLang="en-US" i="1">
                <a:latin typeface="Arial" charset="0"/>
              </a:rPr>
              <a:t>”</a:t>
            </a:r>
            <a:endParaRPr lang="en-US" i="1">
              <a:latin typeface="Arial" charset="0"/>
            </a:endParaRPr>
          </a:p>
          <a:p>
            <a:pPr marL="0" indent="0" eaLnBrk="1" hangingPunct="1"/>
            <a:r>
              <a:rPr lang="en-US">
                <a:latin typeface="Arial" charset="0"/>
              </a:rPr>
              <a:t>JD opens the PSP1 script.  He sees that the first phase is </a:t>
            </a:r>
            <a:r>
              <a:rPr lang="en-US" i="1">
                <a:latin typeface="Arial" charset="0"/>
              </a:rPr>
              <a:t>Planning</a:t>
            </a:r>
            <a:r>
              <a:rPr lang="en-US">
                <a:latin typeface="Arial" charset="0"/>
              </a:rPr>
              <a:t>.  He opens his time log and starts logging time in the </a:t>
            </a:r>
            <a:r>
              <a:rPr lang="en-US" i="1">
                <a:latin typeface="Arial" charset="0"/>
              </a:rPr>
              <a:t>Plan</a:t>
            </a:r>
            <a:r>
              <a:rPr lang="en-US">
                <a:latin typeface="Arial" charset="0"/>
              </a:rPr>
              <a:t> phase.  JD next looks for a PSP1 Planning script.</a:t>
            </a:r>
          </a:p>
          <a:p>
            <a:pPr marL="0" indent="0" eaLnBrk="1" hangingPunct="1"/>
            <a:r>
              <a:rPr lang="en-US">
                <a:latin typeface="Arial" charset="0"/>
              </a:rPr>
              <a:t>The next step in the script asks JD to use the PROBE method to estimate the added and modified size of his program.  Having forgotten how to use the PROBE method, JD asks his instructor for a refresher.</a:t>
            </a:r>
          </a:p>
        </p:txBody>
      </p:sp>
    </p:spTree>
    <p:extLst>
      <p:ext uri="{BB962C8B-B14F-4D97-AF65-F5344CB8AC3E}">
        <p14:creationId xmlns:p14="http://schemas.microsoft.com/office/powerpoint/2010/main" val="28430221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title"/>
          </p:nvPr>
        </p:nvSpPr>
        <p:spPr/>
        <p:txBody>
          <a:bodyPr/>
          <a:lstStyle/>
          <a:p>
            <a:pPr eaLnBrk="1" hangingPunct="1"/>
            <a:r>
              <a:rPr lang="en-US">
                <a:latin typeface="Arial" charset="0"/>
              </a:rPr>
              <a:t>Steps in the PROBE Method</a:t>
            </a:r>
          </a:p>
        </p:txBody>
      </p:sp>
      <p:sp>
        <p:nvSpPr>
          <p:cNvPr id="9219" name="AutoShape 5"/>
          <p:cNvSpPr>
            <a:spLocks noChangeAspect="1" noChangeArrowheads="1" noTextEdit="1"/>
          </p:cNvSpPr>
          <p:nvPr/>
        </p:nvSpPr>
        <p:spPr bwMode="auto">
          <a:xfrm>
            <a:off x="1027113" y="1568450"/>
            <a:ext cx="7089775" cy="49958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grpSp>
        <p:nvGrpSpPr>
          <p:cNvPr id="2" name="Group 1"/>
          <p:cNvGrpSpPr/>
          <p:nvPr/>
        </p:nvGrpSpPr>
        <p:grpSpPr>
          <a:xfrm>
            <a:off x="1190625" y="1123950"/>
            <a:ext cx="6670675" cy="3622675"/>
            <a:chOff x="1190625" y="1573213"/>
            <a:chExt cx="6670675" cy="3622675"/>
          </a:xfrm>
        </p:grpSpPr>
        <p:sp>
          <p:nvSpPr>
            <p:cNvPr id="9220" name="Rectangle 7"/>
            <p:cNvSpPr>
              <a:spLocks noChangeArrowheads="1"/>
            </p:cNvSpPr>
            <p:nvPr/>
          </p:nvSpPr>
          <p:spPr bwMode="auto">
            <a:xfrm>
              <a:off x="3635375" y="1573213"/>
              <a:ext cx="1187450" cy="490537"/>
            </a:xfrm>
            <a:prstGeom prst="rect">
              <a:avLst/>
            </a:prstGeom>
            <a:noFill/>
            <a:ln w="12700" cap="rnd">
              <a:solidFill>
                <a:srgbClr val="39536B"/>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9221" name="Rectangle 8"/>
            <p:cNvSpPr>
              <a:spLocks noChangeArrowheads="1"/>
            </p:cNvSpPr>
            <p:nvPr/>
          </p:nvSpPr>
          <p:spPr bwMode="auto">
            <a:xfrm>
              <a:off x="3790950" y="1614488"/>
              <a:ext cx="963613"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400" b="1">
                  <a:solidFill>
                    <a:srgbClr val="39536B"/>
                  </a:solidFill>
                </a:rPr>
                <a:t>Conceptual</a:t>
              </a:r>
              <a:endParaRPr lang="en-US"/>
            </a:p>
          </p:txBody>
        </p:sp>
        <p:sp>
          <p:nvSpPr>
            <p:cNvPr id="9222" name="Rectangle 9"/>
            <p:cNvSpPr>
              <a:spLocks noChangeArrowheads="1"/>
            </p:cNvSpPr>
            <p:nvPr/>
          </p:nvSpPr>
          <p:spPr bwMode="auto">
            <a:xfrm>
              <a:off x="3987800" y="1828800"/>
              <a:ext cx="569913"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400" b="1">
                  <a:solidFill>
                    <a:srgbClr val="39536B"/>
                  </a:solidFill>
                </a:rPr>
                <a:t>design</a:t>
              </a:r>
              <a:endParaRPr lang="en-US"/>
            </a:p>
          </p:txBody>
        </p:sp>
        <p:sp>
          <p:nvSpPr>
            <p:cNvPr id="9223" name="Freeform 10"/>
            <p:cNvSpPr>
              <a:spLocks noEditPoints="1"/>
            </p:cNvSpPr>
            <p:nvPr/>
          </p:nvSpPr>
          <p:spPr bwMode="auto">
            <a:xfrm>
              <a:off x="4191000" y="2089150"/>
              <a:ext cx="76200" cy="254000"/>
            </a:xfrm>
            <a:custGeom>
              <a:avLst/>
              <a:gdLst>
                <a:gd name="T0" fmla="*/ 2147483647 w 48"/>
                <a:gd name="T1" fmla="*/ 0 h 160"/>
                <a:gd name="T2" fmla="*/ 2147483647 w 48"/>
                <a:gd name="T3" fmla="*/ 2147483647 h 160"/>
                <a:gd name="T4" fmla="*/ 2147483647 w 48"/>
                <a:gd name="T5" fmla="*/ 2147483647 h 160"/>
                <a:gd name="T6" fmla="*/ 2147483647 w 48"/>
                <a:gd name="T7" fmla="*/ 0 h 160"/>
                <a:gd name="T8" fmla="*/ 2147483647 w 48"/>
                <a:gd name="T9" fmla="*/ 0 h 160"/>
                <a:gd name="T10" fmla="*/ 2147483647 w 48"/>
                <a:gd name="T11" fmla="*/ 2147483647 h 160"/>
                <a:gd name="T12" fmla="*/ 2147483647 w 48"/>
                <a:gd name="T13" fmla="*/ 2147483647 h 160"/>
                <a:gd name="T14" fmla="*/ 2147483647 w 48"/>
                <a:gd name="T15" fmla="*/ 2147483647 h 160"/>
                <a:gd name="T16" fmla="*/ 0 w 48"/>
                <a:gd name="T17" fmla="*/ 2147483647 h 160"/>
                <a:gd name="T18" fmla="*/ 2147483647 w 48"/>
                <a:gd name="T19" fmla="*/ 2147483647 h 16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
                <a:gd name="T31" fmla="*/ 0 h 160"/>
                <a:gd name="T32" fmla="*/ 48 w 48"/>
                <a:gd name="T33" fmla="*/ 160 h 16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 h="160">
                  <a:moveTo>
                    <a:pt x="28" y="0"/>
                  </a:moveTo>
                  <a:lnTo>
                    <a:pt x="28" y="112"/>
                  </a:lnTo>
                  <a:lnTo>
                    <a:pt x="20" y="112"/>
                  </a:lnTo>
                  <a:lnTo>
                    <a:pt x="20" y="0"/>
                  </a:lnTo>
                  <a:lnTo>
                    <a:pt x="28" y="0"/>
                  </a:lnTo>
                  <a:close/>
                  <a:moveTo>
                    <a:pt x="24" y="112"/>
                  </a:moveTo>
                  <a:lnTo>
                    <a:pt x="48" y="80"/>
                  </a:lnTo>
                  <a:lnTo>
                    <a:pt x="24" y="160"/>
                  </a:lnTo>
                  <a:lnTo>
                    <a:pt x="0" y="80"/>
                  </a:lnTo>
                  <a:lnTo>
                    <a:pt x="24" y="112"/>
                  </a:lnTo>
                  <a:close/>
                </a:path>
              </a:pathLst>
            </a:custGeom>
            <a:solidFill>
              <a:srgbClr val="39536B"/>
            </a:solidFill>
            <a:ln w="1588" cap="flat">
              <a:solidFill>
                <a:srgbClr val="39536B"/>
              </a:solidFill>
              <a:prstDash val="solid"/>
              <a:bevel/>
              <a:headEnd/>
              <a:tailEnd/>
            </a:ln>
          </p:spPr>
          <p:txBody>
            <a:bodyPr/>
            <a:lstStyle/>
            <a:p>
              <a:endParaRPr lang="en-US"/>
            </a:p>
          </p:txBody>
        </p:sp>
        <p:sp>
          <p:nvSpPr>
            <p:cNvPr id="9224" name="Rectangle 11"/>
            <p:cNvSpPr>
              <a:spLocks noChangeArrowheads="1"/>
            </p:cNvSpPr>
            <p:nvPr/>
          </p:nvSpPr>
          <p:spPr bwMode="auto">
            <a:xfrm>
              <a:off x="1900238" y="2333625"/>
              <a:ext cx="4675187" cy="846138"/>
            </a:xfrm>
            <a:prstGeom prst="rect">
              <a:avLst/>
            </a:prstGeom>
            <a:noFill/>
            <a:ln w="12700" cap="rnd">
              <a:solidFill>
                <a:srgbClr val="39536B"/>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9225" name="Rectangle 12"/>
            <p:cNvSpPr>
              <a:spLocks noChangeArrowheads="1"/>
            </p:cNvSpPr>
            <p:nvPr/>
          </p:nvSpPr>
          <p:spPr bwMode="auto">
            <a:xfrm>
              <a:off x="3103563" y="2401888"/>
              <a:ext cx="2362200" cy="244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600" b="1">
                  <a:solidFill>
                    <a:srgbClr val="39536B"/>
                  </a:solidFill>
                </a:rPr>
                <a:t>Identify and size proxies</a:t>
              </a:r>
              <a:endParaRPr lang="en-US"/>
            </a:p>
          </p:txBody>
        </p:sp>
        <p:sp>
          <p:nvSpPr>
            <p:cNvPr id="9226" name="Rectangle 13"/>
            <p:cNvSpPr>
              <a:spLocks noChangeArrowheads="1"/>
            </p:cNvSpPr>
            <p:nvPr/>
          </p:nvSpPr>
          <p:spPr bwMode="auto">
            <a:xfrm>
              <a:off x="2333625" y="2720975"/>
              <a:ext cx="827088"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400">
                  <a:solidFill>
                    <a:srgbClr val="39536B"/>
                  </a:solidFill>
                </a:rPr>
                <a:t>Number of</a:t>
              </a:r>
              <a:endParaRPr lang="en-US"/>
            </a:p>
          </p:txBody>
        </p:sp>
        <p:sp>
          <p:nvSpPr>
            <p:cNvPr id="9227" name="Rectangle 14"/>
            <p:cNvSpPr>
              <a:spLocks noChangeArrowheads="1"/>
            </p:cNvSpPr>
            <p:nvPr/>
          </p:nvSpPr>
          <p:spPr bwMode="auto">
            <a:xfrm>
              <a:off x="2333625" y="2933700"/>
              <a:ext cx="423863"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400">
                  <a:solidFill>
                    <a:srgbClr val="39536B"/>
                  </a:solidFill>
                </a:rPr>
                <a:t>items</a:t>
              </a:r>
              <a:endParaRPr lang="en-US"/>
            </a:p>
          </p:txBody>
        </p:sp>
        <p:sp>
          <p:nvSpPr>
            <p:cNvPr id="9228" name="Rectangle 15"/>
            <p:cNvSpPr>
              <a:spLocks noChangeArrowheads="1"/>
            </p:cNvSpPr>
            <p:nvPr/>
          </p:nvSpPr>
          <p:spPr bwMode="auto">
            <a:xfrm>
              <a:off x="3475038" y="2720975"/>
              <a:ext cx="325437"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400">
                  <a:solidFill>
                    <a:srgbClr val="39536B"/>
                  </a:solidFill>
                </a:rPr>
                <a:t>Part</a:t>
              </a:r>
              <a:endParaRPr lang="en-US"/>
            </a:p>
          </p:txBody>
        </p:sp>
        <p:sp>
          <p:nvSpPr>
            <p:cNvPr id="9229" name="Rectangle 16"/>
            <p:cNvSpPr>
              <a:spLocks noChangeArrowheads="1"/>
            </p:cNvSpPr>
            <p:nvPr/>
          </p:nvSpPr>
          <p:spPr bwMode="auto">
            <a:xfrm>
              <a:off x="3471863" y="2933700"/>
              <a:ext cx="334962"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400">
                  <a:solidFill>
                    <a:srgbClr val="39536B"/>
                  </a:solidFill>
                </a:rPr>
                <a:t>type</a:t>
              </a:r>
              <a:endParaRPr lang="en-US"/>
            </a:p>
          </p:txBody>
        </p:sp>
        <p:sp>
          <p:nvSpPr>
            <p:cNvPr id="9230" name="Rectangle 17"/>
            <p:cNvSpPr>
              <a:spLocks noChangeArrowheads="1"/>
            </p:cNvSpPr>
            <p:nvPr/>
          </p:nvSpPr>
          <p:spPr bwMode="auto">
            <a:xfrm>
              <a:off x="4497388" y="2720975"/>
              <a:ext cx="641350"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400">
                  <a:solidFill>
                    <a:srgbClr val="39536B"/>
                  </a:solidFill>
                </a:rPr>
                <a:t>Relative</a:t>
              </a:r>
              <a:endParaRPr lang="en-US"/>
            </a:p>
          </p:txBody>
        </p:sp>
        <p:sp>
          <p:nvSpPr>
            <p:cNvPr id="9231" name="Rectangle 18"/>
            <p:cNvSpPr>
              <a:spLocks noChangeArrowheads="1"/>
            </p:cNvSpPr>
            <p:nvPr/>
          </p:nvSpPr>
          <p:spPr bwMode="auto">
            <a:xfrm>
              <a:off x="4497388" y="2933700"/>
              <a:ext cx="315912"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400">
                  <a:solidFill>
                    <a:srgbClr val="39536B"/>
                  </a:solidFill>
                </a:rPr>
                <a:t>size</a:t>
              </a:r>
              <a:endParaRPr lang="en-US"/>
            </a:p>
          </p:txBody>
        </p:sp>
        <p:sp>
          <p:nvSpPr>
            <p:cNvPr id="9232" name="Rectangle 19"/>
            <p:cNvSpPr>
              <a:spLocks noChangeArrowheads="1"/>
            </p:cNvSpPr>
            <p:nvPr/>
          </p:nvSpPr>
          <p:spPr bwMode="auto">
            <a:xfrm>
              <a:off x="5719763" y="2720975"/>
              <a:ext cx="512762"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400">
                  <a:solidFill>
                    <a:srgbClr val="39536B"/>
                  </a:solidFill>
                </a:rPr>
                <a:t>Reuse</a:t>
              </a:r>
              <a:endParaRPr lang="en-US"/>
            </a:p>
          </p:txBody>
        </p:sp>
        <p:sp>
          <p:nvSpPr>
            <p:cNvPr id="9233" name="Rectangle 20"/>
            <p:cNvSpPr>
              <a:spLocks noChangeArrowheads="1"/>
            </p:cNvSpPr>
            <p:nvPr/>
          </p:nvSpPr>
          <p:spPr bwMode="auto">
            <a:xfrm>
              <a:off x="5719763" y="2933700"/>
              <a:ext cx="817562"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400">
                  <a:solidFill>
                    <a:srgbClr val="39536B"/>
                  </a:solidFill>
                </a:rPr>
                <a:t>categories</a:t>
              </a:r>
              <a:endParaRPr lang="en-US"/>
            </a:p>
          </p:txBody>
        </p:sp>
        <p:sp>
          <p:nvSpPr>
            <p:cNvPr id="9234" name="Rectangle 21"/>
            <p:cNvSpPr>
              <a:spLocks noChangeArrowheads="1"/>
            </p:cNvSpPr>
            <p:nvPr/>
          </p:nvSpPr>
          <p:spPr bwMode="auto">
            <a:xfrm>
              <a:off x="3206750" y="3511550"/>
              <a:ext cx="2044700" cy="587375"/>
            </a:xfrm>
            <a:prstGeom prst="rect">
              <a:avLst/>
            </a:prstGeom>
            <a:noFill/>
            <a:ln w="12700" cap="rnd">
              <a:solidFill>
                <a:srgbClr val="39536B"/>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9235" name="Rectangle 22"/>
            <p:cNvSpPr>
              <a:spLocks noChangeArrowheads="1"/>
            </p:cNvSpPr>
            <p:nvPr/>
          </p:nvSpPr>
          <p:spPr bwMode="auto">
            <a:xfrm>
              <a:off x="3656013" y="3602038"/>
              <a:ext cx="1231900"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400" b="1">
                  <a:solidFill>
                    <a:srgbClr val="39536B"/>
                  </a:solidFill>
                </a:rPr>
                <a:t>Estimate other</a:t>
              </a:r>
              <a:endParaRPr lang="en-US"/>
            </a:p>
          </p:txBody>
        </p:sp>
        <p:sp>
          <p:nvSpPr>
            <p:cNvPr id="9236" name="Rectangle 23"/>
            <p:cNvSpPr>
              <a:spLocks noChangeArrowheads="1"/>
            </p:cNvSpPr>
            <p:nvPr/>
          </p:nvSpPr>
          <p:spPr bwMode="auto">
            <a:xfrm>
              <a:off x="3695700" y="3814763"/>
              <a:ext cx="1152525"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400" b="1">
                  <a:solidFill>
                    <a:srgbClr val="39536B"/>
                  </a:solidFill>
                </a:rPr>
                <a:t>element sizes</a:t>
              </a:r>
              <a:endParaRPr lang="en-US"/>
            </a:p>
          </p:txBody>
        </p:sp>
        <p:sp>
          <p:nvSpPr>
            <p:cNvPr id="9237" name="Rectangle 24"/>
            <p:cNvSpPr>
              <a:spLocks noChangeArrowheads="1"/>
            </p:cNvSpPr>
            <p:nvPr/>
          </p:nvSpPr>
          <p:spPr bwMode="auto">
            <a:xfrm>
              <a:off x="3216275" y="4386263"/>
              <a:ext cx="2028825" cy="790575"/>
            </a:xfrm>
            <a:prstGeom prst="rect">
              <a:avLst/>
            </a:prstGeom>
            <a:noFill/>
            <a:ln w="12700" cap="rnd">
              <a:solidFill>
                <a:srgbClr val="39536B"/>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9238" name="Rectangle 25"/>
            <p:cNvSpPr>
              <a:spLocks noChangeArrowheads="1"/>
            </p:cNvSpPr>
            <p:nvPr/>
          </p:nvSpPr>
          <p:spPr bwMode="auto">
            <a:xfrm>
              <a:off x="3883025" y="4457700"/>
              <a:ext cx="787400"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400" b="1">
                  <a:solidFill>
                    <a:srgbClr val="39536B"/>
                  </a:solidFill>
                </a:rPr>
                <a:t>Calculate</a:t>
              </a:r>
              <a:endParaRPr lang="en-US"/>
            </a:p>
          </p:txBody>
        </p:sp>
        <p:sp>
          <p:nvSpPr>
            <p:cNvPr id="9239" name="Rectangle 26"/>
            <p:cNvSpPr>
              <a:spLocks noChangeArrowheads="1"/>
            </p:cNvSpPr>
            <p:nvPr/>
          </p:nvSpPr>
          <p:spPr bwMode="auto">
            <a:xfrm>
              <a:off x="3244850" y="4670425"/>
              <a:ext cx="1963738" cy="425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a:tabLst>
                  <a:tab pos="292100" algn="l"/>
                  <a:tab pos="571500" algn="l"/>
                </a:tabLst>
              </a:pPr>
              <a:r>
                <a:rPr lang="en-US" sz="1400" b="1">
                  <a:solidFill>
                    <a:srgbClr val="39536B"/>
                  </a:solidFill>
                </a:rPr>
                <a:t>total  projected program size</a:t>
              </a:r>
              <a:endParaRPr lang="en-US"/>
            </a:p>
          </p:txBody>
        </p:sp>
        <p:sp>
          <p:nvSpPr>
            <p:cNvPr id="9240" name="Rectangle 34"/>
            <p:cNvSpPr>
              <a:spLocks noChangeArrowheads="1"/>
            </p:cNvSpPr>
            <p:nvPr/>
          </p:nvSpPr>
          <p:spPr bwMode="auto">
            <a:xfrm>
              <a:off x="5713413" y="4373563"/>
              <a:ext cx="2147887" cy="822325"/>
            </a:xfrm>
            <a:prstGeom prst="rect">
              <a:avLst/>
            </a:prstGeom>
            <a:noFill/>
            <a:ln w="12700" cap="rnd">
              <a:solidFill>
                <a:srgbClr val="39536B"/>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9241" name="Rectangle 35"/>
            <p:cNvSpPr>
              <a:spLocks noChangeArrowheads="1"/>
            </p:cNvSpPr>
            <p:nvPr/>
          </p:nvSpPr>
          <p:spPr bwMode="auto">
            <a:xfrm>
              <a:off x="6378575" y="4445000"/>
              <a:ext cx="787400"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400" b="1">
                  <a:solidFill>
                    <a:srgbClr val="39536B"/>
                  </a:solidFill>
                </a:rPr>
                <a:t>Calculate</a:t>
              </a:r>
              <a:endParaRPr lang="en-US"/>
            </a:p>
          </p:txBody>
        </p:sp>
        <p:sp>
          <p:nvSpPr>
            <p:cNvPr id="9242" name="Rectangle 36"/>
            <p:cNvSpPr>
              <a:spLocks noChangeArrowheads="1"/>
            </p:cNvSpPr>
            <p:nvPr/>
          </p:nvSpPr>
          <p:spPr bwMode="auto">
            <a:xfrm>
              <a:off x="5967413" y="4657725"/>
              <a:ext cx="1616075" cy="488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1400" b="1">
                  <a:solidFill>
                    <a:srgbClr val="39536B"/>
                  </a:solidFill>
                </a:rPr>
                <a:t>projected program </a:t>
              </a:r>
            </a:p>
            <a:p>
              <a:pPr>
                <a:tabLst>
                  <a:tab pos="292100" algn="l"/>
                  <a:tab pos="571500" algn="l"/>
                </a:tabLst>
              </a:pPr>
              <a:r>
                <a:rPr lang="en-US" sz="1400" b="1">
                  <a:solidFill>
                    <a:srgbClr val="39536B"/>
                  </a:solidFill>
                </a:rPr>
                <a:t>effort</a:t>
              </a:r>
              <a:endParaRPr lang="en-US"/>
            </a:p>
          </p:txBody>
        </p:sp>
        <p:sp>
          <p:nvSpPr>
            <p:cNvPr id="9243" name="Freeform 41"/>
            <p:cNvSpPr>
              <a:spLocks noEditPoints="1"/>
            </p:cNvSpPr>
            <p:nvPr/>
          </p:nvSpPr>
          <p:spPr bwMode="auto">
            <a:xfrm>
              <a:off x="5256213" y="4605338"/>
              <a:ext cx="425450" cy="76200"/>
            </a:xfrm>
            <a:custGeom>
              <a:avLst/>
              <a:gdLst>
                <a:gd name="T0" fmla="*/ 0 w 268"/>
                <a:gd name="T1" fmla="*/ 2147483647 h 48"/>
                <a:gd name="T2" fmla="*/ 2147483647 w 268"/>
                <a:gd name="T3" fmla="*/ 2147483647 h 48"/>
                <a:gd name="T4" fmla="*/ 2147483647 w 268"/>
                <a:gd name="T5" fmla="*/ 2147483647 h 48"/>
                <a:gd name="T6" fmla="*/ 0 w 268"/>
                <a:gd name="T7" fmla="*/ 2147483647 h 48"/>
                <a:gd name="T8" fmla="*/ 0 w 268"/>
                <a:gd name="T9" fmla="*/ 2147483647 h 48"/>
                <a:gd name="T10" fmla="*/ 2147483647 w 268"/>
                <a:gd name="T11" fmla="*/ 2147483647 h 48"/>
                <a:gd name="T12" fmla="*/ 2147483647 w 268"/>
                <a:gd name="T13" fmla="*/ 0 h 48"/>
                <a:gd name="T14" fmla="*/ 2147483647 w 268"/>
                <a:gd name="T15" fmla="*/ 2147483647 h 48"/>
                <a:gd name="T16" fmla="*/ 2147483647 w 268"/>
                <a:gd name="T17" fmla="*/ 2147483647 h 48"/>
                <a:gd name="T18" fmla="*/ 2147483647 w 268"/>
                <a:gd name="T19" fmla="*/ 2147483647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8"/>
                <a:gd name="T31" fmla="*/ 0 h 48"/>
                <a:gd name="T32" fmla="*/ 268 w 268"/>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8" h="48">
                  <a:moveTo>
                    <a:pt x="0" y="20"/>
                  </a:moveTo>
                  <a:lnTo>
                    <a:pt x="220" y="20"/>
                  </a:lnTo>
                  <a:lnTo>
                    <a:pt x="220" y="28"/>
                  </a:lnTo>
                  <a:lnTo>
                    <a:pt x="0" y="28"/>
                  </a:lnTo>
                  <a:lnTo>
                    <a:pt x="0" y="20"/>
                  </a:lnTo>
                  <a:close/>
                  <a:moveTo>
                    <a:pt x="220" y="24"/>
                  </a:moveTo>
                  <a:lnTo>
                    <a:pt x="188" y="0"/>
                  </a:lnTo>
                  <a:lnTo>
                    <a:pt x="268" y="24"/>
                  </a:lnTo>
                  <a:lnTo>
                    <a:pt x="188" y="48"/>
                  </a:lnTo>
                  <a:lnTo>
                    <a:pt x="220" y="24"/>
                  </a:lnTo>
                  <a:close/>
                </a:path>
              </a:pathLst>
            </a:custGeom>
            <a:solidFill>
              <a:srgbClr val="39536B"/>
            </a:solidFill>
            <a:ln w="1588" cap="flat">
              <a:solidFill>
                <a:srgbClr val="39536B"/>
              </a:solidFill>
              <a:prstDash val="solid"/>
              <a:bevel/>
              <a:headEnd/>
              <a:tailEnd/>
            </a:ln>
          </p:spPr>
          <p:txBody>
            <a:bodyPr/>
            <a:lstStyle/>
            <a:p>
              <a:endParaRPr lang="en-US"/>
            </a:p>
          </p:txBody>
        </p:sp>
        <p:sp>
          <p:nvSpPr>
            <p:cNvPr id="9244" name="Freeform 45"/>
            <p:cNvSpPr>
              <a:spLocks noEditPoints="1"/>
            </p:cNvSpPr>
            <p:nvPr/>
          </p:nvSpPr>
          <p:spPr bwMode="auto">
            <a:xfrm>
              <a:off x="4189413" y="4132263"/>
              <a:ext cx="76200" cy="225425"/>
            </a:xfrm>
            <a:custGeom>
              <a:avLst/>
              <a:gdLst>
                <a:gd name="T0" fmla="*/ 2147483647 w 48"/>
                <a:gd name="T1" fmla="*/ 0 h 142"/>
                <a:gd name="T2" fmla="*/ 2147483647 w 48"/>
                <a:gd name="T3" fmla="*/ 2147483647 h 142"/>
                <a:gd name="T4" fmla="*/ 2147483647 w 48"/>
                <a:gd name="T5" fmla="*/ 2147483647 h 142"/>
                <a:gd name="T6" fmla="*/ 2147483647 w 48"/>
                <a:gd name="T7" fmla="*/ 0 h 142"/>
                <a:gd name="T8" fmla="*/ 2147483647 w 48"/>
                <a:gd name="T9" fmla="*/ 0 h 142"/>
                <a:gd name="T10" fmla="*/ 2147483647 w 48"/>
                <a:gd name="T11" fmla="*/ 2147483647 h 142"/>
                <a:gd name="T12" fmla="*/ 2147483647 w 48"/>
                <a:gd name="T13" fmla="*/ 2147483647 h 142"/>
                <a:gd name="T14" fmla="*/ 2147483647 w 48"/>
                <a:gd name="T15" fmla="*/ 2147483647 h 142"/>
                <a:gd name="T16" fmla="*/ 0 w 48"/>
                <a:gd name="T17" fmla="*/ 2147483647 h 142"/>
                <a:gd name="T18" fmla="*/ 2147483647 w 48"/>
                <a:gd name="T19" fmla="*/ 2147483647 h 14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
                <a:gd name="T31" fmla="*/ 0 h 142"/>
                <a:gd name="T32" fmla="*/ 48 w 48"/>
                <a:gd name="T33" fmla="*/ 142 h 14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 h="142">
                  <a:moveTo>
                    <a:pt x="28" y="0"/>
                  </a:moveTo>
                  <a:lnTo>
                    <a:pt x="29" y="94"/>
                  </a:lnTo>
                  <a:lnTo>
                    <a:pt x="20" y="94"/>
                  </a:lnTo>
                  <a:lnTo>
                    <a:pt x="20" y="0"/>
                  </a:lnTo>
                  <a:lnTo>
                    <a:pt x="28" y="0"/>
                  </a:lnTo>
                  <a:close/>
                  <a:moveTo>
                    <a:pt x="25" y="94"/>
                  </a:moveTo>
                  <a:lnTo>
                    <a:pt x="48" y="62"/>
                  </a:lnTo>
                  <a:lnTo>
                    <a:pt x="25" y="142"/>
                  </a:lnTo>
                  <a:lnTo>
                    <a:pt x="0" y="63"/>
                  </a:lnTo>
                  <a:lnTo>
                    <a:pt x="25" y="94"/>
                  </a:lnTo>
                  <a:close/>
                </a:path>
              </a:pathLst>
            </a:custGeom>
            <a:solidFill>
              <a:srgbClr val="39536B"/>
            </a:solidFill>
            <a:ln w="1588" cap="flat">
              <a:solidFill>
                <a:srgbClr val="39536B"/>
              </a:solidFill>
              <a:prstDash val="solid"/>
              <a:bevel/>
              <a:headEnd/>
              <a:tailEnd/>
            </a:ln>
          </p:spPr>
          <p:txBody>
            <a:bodyPr/>
            <a:lstStyle/>
            <a:p>
              <a:endParaRPr lang="en-US"/>
            </a:p>
          </p:txBody>
        </p:sp>
        <p:sp>
          <p:nvSpPr>
            <p:cNvPr id="9245" name="Freeform 46"/>
            <p:cNvSpPr>
              <a:spLocks noEditPoints="1"/>
            </p:cNvSpPr>
            <p:nvPr/>
          </p:nvSpPr>
          <p:spPr bwMode="auto">
            <a:xfrm>
              <a:off x="4189413" y="3189288"/>
              <a:ext cx="76200" cy="311150"/>
            </a:xfrm>
            <a:custGeom>
              <a:avLst/>
              <a:gdLst>
                <a:gd name="T0" fmla="*/ 2147483647 w 48"/>
                <a:gd name="T1" fmla="*/ 0 h 196"/>
                <a:gd name="T2" fmla="*/ 2147483647 w 48"/>
                <a:gd name="T3" fmla="*/ 2147483647 h 196"/>
                <a:gd name="T4" fmla="*/ 2147483647 w 48"/>
                <a:gd name="T5" fmla="*/ 2147483647 h 196"/>
                <a:gd name="T6" fmla="*/ 2147483647 w 48"/>
                <a:gd name="T7" fmla="*/ 0 h 196"/>
                <a:gd name="T8" fmla="*/ 2147483647 w 48"/>
                <a:gd name="T9" fmla="*/ 0 h 196"/>
                <a:gd name="T10" fmla="*/ 2147483647 w 48"/>
                <a:gd name="T11" fmla="*/ 2147483647 h 196"/>
                <a:gd name="T12" fmla="*/ 2147483647 w 48"/>
                <a:gd name="T13" fmla="*/ 2147483647 h 196"/>
                <a:gd name="T14" fmla="*/ 2147483647 w 48"/>
                <a:gd name="T15" fmla="*/ 2147483647 h 196"/>
                <a:gd name="T16" fmla="*/ 0 w 48"/>
                <a:gd name="T17" fmla="*/ 2147483647 h 196"/>
                <a:gd name="T18" fmla="*/ 2147483647 w 48"/>
                <a:gd name="T19" fmla="*/ 2147483647 h 19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
                <a:gd name="T31" fmla="*/ 0 h 196"/>
                <a:gd name="T32" fmla="*/ 48 w 48"/>
                <a:gd name="T33" fmla="*/ 196 h 19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 h="196">
                  <a:moveTo>
                    <a:pt x="28" y="0"/>
                  </a:moveTo>
                  <a:lnTo>
                    <a:pt x="29" y="148"/>
                  </a:lnTo>
                  <a:lnTo>
                    <a:pt x="21" y="148"/>
                  </a:lnTo>
                  <a:lnTo>
                    <a:pt x="20" y="0"/>
                  </a:lnTo>
                  <a:lnTo>
                    <a:pt x="28" y="0"/>
                  </a:lnTo>
                  <a:close/>
                  <a:moveTo>
                    <a:pt x="25" y="148"/>
                  </a:moveTo>
                  <a:lnTo>
                    <a:pt x="48" y="116"/>
                  </a:lnTo>
                  <a:lnTo>
                    <a:pt x="25" y="196"/>
                  </a:lnTo>
                  <a:lnTo>
                    <a:pt x="0" y="116"/>
                  </a:lnTo>
                  <a:lnTo>
                    <a:pt x="25" y="148"/>
                  </a:lnTo>
                  <a:close/>
                </a:path>
              </a:pathLst>
            </a:custGeom>
            <a:solidFill>
              <a:srgbClr val="39536B"/>
            </a:solidFill>
            <a:ln w="1588" cap="flat">
              <a:solidFill>
                <a:srgbClr val="39536B"/>
              </a:solidFill>
              <a:prstDash val="solid"/>
              <a:bevel/>
              <a:headEnd/>
              <a:tailEnd/>
            </a:ln>
          </p:spPr>
          <p:txBody>
            <a:bodyPr/>
            <a:lstStyle/>
            <a:p>
              <a:endParaRPr lang="en-US"/>
            </a:p>
          </p:txBody>
        </p:sp>
        <p:sp>
          <p:nvSpPr>
            <p:cNvPr id="9246" name="Rectangle 47"/>
            <p:cNvSpPr>
              <a:spLocks noChangeArrowheads="1"/>
            </p:cNvSpPr>
            <p:nvPr/>
          </p:nvSpPr>
          <p:spPr bwMode="auto">
            <a:xfrm>
              <a:off x="1190625" y="1639888"/>
              <a:ext cx="57785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tabLst>
                  <a:tab pos="292100" algn="l"/>
                  <a:tab pos="571500" algn="l"/>
                </a:tabLst>
              </a:pPr>
              <a:r>
                <a:rPr lang="en-US" sz="2000" b="1">
                  <a:solidFill>
                    <a:srgbClr val="39536B"/>
                  </a:solidFill>
                </a:rPr>
                <a:t>Start</a:t>
              </a:r>
              <a:endParaRPr lang="en-US"/>
            </a:p>
          </p:txBody>
        </p:sp>
        <p:sp>
          <p:nvSpPr>
            <p:cNvPr id="9247" name="Freeform 48"/>
            <p:cNvSpPr>
              <a:spLocks noEditPoints="1"/>
            </p:cNvSpPr>
            <p:nvPr/>
          </p:nvSpPr>
          <p:spPr bwMode="auto">
            <a:xfrm>
              <a:off x="2046288" y="1741488"/>
              <a:ext cx="849312" cy="152400"/>
            </a:xfrm>
            <a:custGeom>
              <a:avLst/>
              <a:gdLst>
                <a:gd name="T0" fmla="*/ 0 w 535"/>
                <a:gd name="T1" fmla="*/ 2147483647 h 96"/>
                <a:gd name="T2" fmla="*/ 2147483647 w 535"/>
                <a:gd name="T3" fmla="*/ 2147483647 h 96"/>
                <a:gd name="T4" fmla="*/ 2147483647 w 535"/>
                <a:gd name="T5" fmla="*/ 2147483647 h 96"/>
                <a:gd name="T6" fmla="*/ 0 w 535"/>
                <a:gd name="T7" fmla="*/ 2147483647 h 96"/>
                <a:gd name="T8" fmla="*/ 0 w 535"/>
                <a:gd name="T9" fmla="*/ 2147483647 h 96"/>
                <a:gd name="T10" fmla="*/ 2147483647 w 535"/>
                <a:gd name="T11" fmla="*/ 2147483647 h 96"/>
                <a:gd name="T12" fmla="*/ 2147483647 w 535"/>
                <a:gd name="T13" fmla="*/ 0 h 96"/>
                <a:gd name="T14" fmla="*/ 2147483647 w 535"/>
                <a:gd name="T15" fmla="*/ 2147483647 h 96"/>
                <a:gd name="T16" fmla="*/ 2147483647 w 535"/>
                <a:gd name="T17" fmla="*/ 2147483647 h 96"/>
                <a:gd name="T18" fmla="*/ 2147483647 w 535"/>
                <a:gd name="T19" fmla="*/ 2147483647 h 9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35"/>
                <a:gd name="T31" fmla="*/ 0 h 96"/>
                <a:gd name="T32" fmla="*/ 535 w 535"/>
                <a:gd name="T33" fmla="*/ 96 h 9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35" h="96">
                  <a:moveTo>
                    <a:pt x="0" y="32"/>
                  </a:moveTo>
                  <a:lnTo>
                    <a:pt x="439" y="32"/>
                  </a:lnTo>
                  <a:lnTo>
                    <a:pt x="439" y="64"/>
                  </a:lnTo>
                  <a:lnTo>
                    <a:pt x="0" y="64"/>
                  </a:lnTo>
                  <a:lnTo>
                    <a:pt x="0" y="32"/>
                  </a:lnTo>
                  <a:close/>
                  <a:moveTo>
                    <a:pt x="439" y="48"/>
                  </a:moveTo>
                  <a:lnTo>
                    <a:pt x="375" y="0"/>
                  </a:lnTo>
                  <a:lnTo>
                    <a:pt x="535" y="48"/>
                  </a:lnTo>
                  <a:lnTo>
                    <a:pt x="375" y="96"/>
                  </a:lnTo>
                  <a:lnTo>
                    <a:pt x="439" y="48"/>
                  </a:lnTo>
                  <a:close/>
                </a:path>
              </a:pathLst>
            </a:custGeom>
            <a:solidFill>
              <a:srgbClr val="39536B"/>
            </a:solidFill>
            <a:ln w="1588" cap="flat">
              <a:solidFill>
                <a:srgbClr val="39536B"/>
              </a:solidFill>
              <a:prstDash val="solid"/>
              <a:bevel/>
              <a:headEnd/>
              <a:tailEnd/>
            </a:ln>
          </p:spPr>
          <p:txBody>
            <a:bodyPr/>
            <a:lstStyle/>
            <a:p>
              <a:endParaRPr lang="en-US"/>
            </a:p>
          </p:txBody>
        </p:sp>
      </p:grpSp>
    </p:spTree>
    <p:extLst>
      <p:ext uri="{BB962C8B-B14F-4D97-AF65-F5344CB8AC3E}">
        <p14:creationId xmlns:p14="http://schemas.microsoft.com/office/powerpoint/2010/main" val="3477439825"/>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title"/>
          </p:nvPr>
        </p:nvSpPr>
        <p:spPr/>
        <p:txBody>
          <a:bodyPr/>
          <a:lstStyle/>
          <a:p>
            <a:pPr eaLnBrk="1" hangingPunct="1"/>
            <a:r>
              <a:rPr lang="en-US">
                <a:latin typeface="Arial" charset="0"/>
              </a:rPr>
              <a:t>Conceptual Design</a:t>
            </a:r>
          </a:p>
        </p:txBody>
      </p:sp>
      <p:sp>
        <p:nvSpPr>
          <p:cNvPr id="10243" name="Rectangle 3"/>
          <p:cNvSpPr>
            <a:spLocks noGrp="1" noChangeArrowheads="1"/>
          </p:cNvSpPr>
          <p:nvPr>
            <p:ph idx="1"/>
          </p:nvPr>
        </p:nvSpPr>
        <p:spPr/>
        <p:txBody>
          <a:bodyPr/>
          <a:lstStyle/>
          <a:p>
            <a:pPr marL="0" indent="0" eaLnBrk="1" hangingPunct="1">
              <a:lnSpc>
                <a:spcPct val="90000"/>
              </a:lnSpc>
            </a:pPr>
            <a:r>
              <a:rPr lang="en-US">
                <a:latin typeface="Arial" charset="0"/>
              </a:rPr>
              <a:t>The purpose of a conceptual design is to</a:t>
            </a:r>
          </a:p>
          <a:p>
            <a:pPr lvl="1" eaLnBrk="1" hangingPunct="1">
              <a:lnSpc>
                <a:spcPct val="90000"/>
              </a:lnSpc>
            </a:pPr>
            <a:r>
              <a:rPr lang="en-US">
                <a:latin typeface="Arial" charset="0"/>
              </a:rPr>
              <a:t>relate the requirements to the product</a:t>
            </a:r>
          </a:p>
          <a:p>
            <a:pPr lvl="1" eaLnBrk="1" hangingPunct="1">
              <a:lnSpc>
                <a:spcPct val="90000"/>
              </a:lnSpc>
            </a:pPr>
            <a:r>
              <a:rPr lang="en-US">
                <a:latin typeface="Arial" charset="0"/>
              </a:rPr>
              <a:t>define the product parts that will needed to build the product</a:t>
            </a:r>
          </a:p>
          <a:p>
            <a:pPr lvl="1" eaLnBrk="1" hangingPunct="1">
              <a:lnSpc>
                <a:spcPct val="90000"/>
              </a:lnSpc>
            </a:pPr>
            <a:r>
              <a:rPr lang="en-US">
                <a:latin typeface="Arial" charset="0"/>
              </a:rPr>
              <a:t>estimate the size of the product you plan to build</a:t>
            </a:r>
          </a:p>
          <a:p>
            <a:pPr marL="0" indent="0" eaLnBrk="1" hangingPunct="1">
              <a:lnSpc>
                <a:spcPct val="90000"/>
              </a:lnSpc>
            </a:pPr>
            <a:r>
              <a:rPr lang="en-US">
                <a:latin typeface="Arial" charset="0"/>
              </a:rPr>
              <a:t>For most projects, the conceptual design can be produced relatively quickly. </a:t>
            </a:r>
          </a:p>
          <a:p>
            <a:pPr marL="0" indent="0" eaLnBrk="1" hangingPunct="1">
              <a:lnSpc>
                <a:spcPct val="90000"/>
              </a:lnSpc>
            </a:pPr>
            <a:r>
              <a:rPr lang="en-US">
                <a:latin typeface="Arial" charset="0"/>
              </a:rPr>
              <a:t>To make a conceptual design, identify the product functions and the program parts needed to produce them.</a:t>
            </a:r>
          </a:p>
          <a:p>
            <a:pPr marL="0" indent="0" eaLnBrk="1" hangingPunct="1">
              <a:lnSpc>
                <a:spcPct val="90000"/>
              </a:lnSpc>
            </a:pPr>
            <a:r>
              <a:rPr lang="en-US">
                <a:latin typeface="Arial" charset="0"/>
              </a:rPr>
              <a:t>Conceptual design can also be thought of as function and/or feature decomposition into program parts.</a:t>
            </a:r>
          </a:p>
          <a:p>
            <a:pPr marL="0" indent="0" eaLnBrk="1" hangingPunct="1">
              <a:lnSpc>
                <a:spcPct val="90000"/>
              </a:lnSpc>
            </a:pPr>
            <a:r>
              <a:rPr lang="en-US">
                <a:latin typeface="Arial" charset="0"/>
              </a:rPr>
              <a:t>If you do not understand the product well enough to make a conceptual design, you do not know enough to make a plan.</a:t>
            </a:r>
          </a:p>
        </p:txBody>
      </p:sp>
    </p:spTree>
    <p:extLst>
      <p:ext uri="{BB962C8B-B14F-4D97-AF65-F5344CB8AC3E}">
        <p14:creationId xmlns:p14="http://schemas.microsoft.com/office/powerpoint/2010/main" val="28446500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theme/theme1.xml><?xml version="1.0" encoding="utf-8"?>
<a:theme xmlns:a="http://schemas.openxmlformats.org/drawingml/2006/main" name="PSP 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804D264-0CB6-4E7C-B6E5-01534E2BC259}" vid="{C4204A5E-E926-4231-BBC2-AE614BB4B9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115</TotalTime>
  <Words>2320</Words>
  <Application>Microsoft Office PowerPoint</Application>
  <PresentationFormat>On-screen Show (4:3)</PresentationFormat>
  <Paragraphs>330</Paragraphs>
  <Slides>42</Slides>
  <Notes>41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49" baseType="lpstr">
      <vt:lpstr>MS PGothic</vt:lpstr>
      <vt:lpstr>Arial</vt:lpstr>
      <vt:lpstr>Calibri</vt:lpstr>
      <vt:lpstr>Times</vt:lpstr>
      <vt:lpstr>Times New Roman</vt:lpstr>
      <vt:lpstr>PSP Template</vt:lpstr>
      <vt:lpstr>Document</vt:lpstr>
      <vt:lpstr>PSP Fundamentals Tutorial: Using PSP1 with the Student Workbook</vt:lpstr>
      <vt:lpstr>PowerPoint Presentation</vt:lpstr>
      <vt:lpstr>Tutorial Objectives</vt:lpstr>
      <vt:lpstr>PSP1 Objectives</vt:lpstr>
      <vt:lpstr>Process Changes Introduced with PSP1</vt:lpstr>
      <vt:lpstr>Follow Along…</vt:lpstr>
      <vt:lpstr>JD’s Scenario</vt:lpstr>
      <vt:lpstr>Steps in the PROBE Method</vt:lpstr>
      <vt:lpstr>Conceptual Design</vt:lpstr>
      <vt:lpstr>Conceptual Design</vt:lpstr>
      <vt:lpstr>Identify and Size Proxies</vt:lpstr>
      <vt:lpstr>JD’s Added Parts</vt:lpstr>
      <vt:lpstr>Entering Added Part Data into the Student Workbook</vt:lpstr>
      <vt:lpstr>Estimating Other Program Elements</vt:lpstr>
      <vt:lpstr>Program Size Type Relationships</vt:lpstr>
      <vt:lpstr>JD’s Other LOC Estimates</vt:lpstr>
      <vt:lpstr>Entering Other LOC Data into the Student Workbook</vt:lpstr>
      <vt:lpstr>Estimating Reused Parts</vt:lpstr>
      <vt:lpstr>Top Half of Size Estimating Template</vt:lpstr>
      <vt:lpstr>Calculating Total Program Size</vt:lpstr>
      <vt:lpstr>JD’s Total Program Size</vt:lpstr>
      <vt:lpstr>Projected and Total Size in JD’s Size Estimating Template</vt:lpstr>
      <vt:lpstr>Calculating Projected Effort</vt:lpstr>
      <vt:lpstr>JD’s Projected Effort</vt:lpstr>
      <vt:lpstr>Projected Effort in JD’s Size Estimating Template</vt:lpstr>
      <vt:lpstr>Estimates Transferred to Plan Summary</vt:lpstr>
      <vt:lpstr>JD’s PSP1 Project Plan Summary</vt:lpstr>
      <vt:lpstr>Inputting Actual Sizes</vt:lpstr>
      <vt:lpstr>JD’s Actual Size Data</vt:lpstr>
      <vt:lpstr>Recording Actual Base Part Size</vt:lpstr>
      <vt:lpstr>Recording Actual Added Part Size</vt:lpstr>
      <vt:lpstr>Recording Actual Reused Part Size</vt:lpstr>
      <vt:lpstr>JD’s Size Estimating Template with Actual Size Data</vt:lpstr>
      <vt:lpstr>Recording Total Actual Size</vt:lpstr>
      <vt:lpstr>JD’s Project Plan Summary with Actual Total Program Size</vt:lpstr>
      <vt:lpstr>Process Improvement Proposal -1</vt:lpstr>
      <vt:lpstr>Process Improvement Proposal -2</vt:lpstr>
      <vt:lpstr>Test Report Template</vt:lpstr>
      <vt:lpstr>Coding Standards</vt:lpstr>
      <vt:lpstr>Reminders</vt:lpstr>
      <vt:lpstr>Messages to Remember</vt:lpstr>
      <vt:lpstr>PowerPoint Presentation</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25</cp:revision>
  <cp:lastPrinted>2015-11-05T19:18:24Z</cp:lastPrinted>
  <dcterms:created xsi:type="dcterms:W3CDTF">2016-03-14T18:33:10Z</dcterms:created>
  <dcterms:modified xsi:type="dcterms:W3CDTF">2018-09-06T00:15:01Z</dcterms:modified>
</cp:coreProperties>
</file>